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5" r:id="rId2"/>
    <p:sldId id="301" r:id="rId3"/>
    <p:sldId id="299" r:id="rId4"/>
    <p:sldId id="258" r:id="rId5"/>
    <p:sldId id="260" r:id="rId6"/>
    <p:sldId id="261" r:id="rId7"/>
    <p:sldId id="279" r:id="rId8"/>
    <p:sldId id="284" r:id="rId9"/>
    <p:sldId id="283" r:id="rId10"/>
    <p:sldId id="287" r:id="rId11"/>
    <p:sldId id="300" r:id="rId12"/>
    <p:sldId id="288" r:id="rId13"/>
    <p:sldId id="289" r:id="rId14"/>
    <p:sldId id="298" r:id="rId15"/>
    <p:sldId id="276" r:id="rId16"/>
    <p:sldId id="290" r:id="rId17"/>
    <p:sldId id="291" r:id="rId18"/>
    <p:sldId id="293" r:id="rId19"/>
    <p:sldId id="294" r:id="rId20"/>
    <p:sldId id="297" r:id="rId21"/>
    <p:sldId id="295" r:id="rId22"/>
    <p:sldId id="296"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176F"/>
    <a:srgbClr val="2D2DB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54" autoAdjust="0"/>
  </p:normalViewPr>
  <p:slideViewPr>
    <p:cSldViewPr>
      <p:cViewPr varScale="1">
        <p:scale>
          <a:sx n="97" d="100"/>
          <a:sy n="97" d="100"/>
        </p:scale>
        <p:origin x="-1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9FCC1-A43D-49ED-B790-94E640EC077F}" type="datetimeFigureOut">
              <a:rPr lang="en-US" smtClean="0"/>
              <a:t>2/23/2019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F374A-3E35-4133-B38E-954D2A408307}" type="slidenum">
              <a:rPr lang="en-US" smtClean="0"/>
              <a:t>‹#›</a:t>
            </a:fld>
            <a:endParaRPr lang="en-US" dirty="0"/>
          </a:p>
        </p:txBody>
      </p:sp>
    </p:spTree>
    <p:extLst>
      <p:ext uri="{BB962C8B-B14F-4D97-AF65-F5344CB8AC3E}">
        <p14:creationId xmlns:p14="http://schemas.microsoft.com/office/powerpoint/2010/main" val="303462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igitalcommons.csbsju.edu/psychology_pubs/11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digitalcommons.csbsju.edu/psychology_pubs/11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gitalcommons.csbsju.edu/cgi/viewcontent.cgi?article=1121&amp;context=psychology_pub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igitalcommons.csbsju.edu/psychology_pubs/12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3"/>
              </a:rPr>
              <a:t>The Personality Profile of North Korean Supreme Leader Kim Jong Un</a:t>
            </a:r>
            <a:r>
              <a:rPr lang="en-US" dirty="0" smtClean="0"/>
              <a:t/>
            </a:r>
            <a:br>
              <a:rPr lang="en-US" dirty="0" smtClean="0"/>
            </a:br>
            <a:r>
              <a:rPr lang="en-US" dirty="0" smtClean="0"/>
              <a:t>Working paper by Aubrey Immelman, Unit for the Study of Personality in Politics, St. John’s University and the College of St. Benedict, Collegeville and St. Joseph, Minn., April 1, 2018. Abstract and full text available for download at Digital Commons: </a:t>
            </a:r>
            <a:r>
              <a:rPr lang="en-US" dirty="0" smtClean="0">
                <a:hlinkClick r:id="rId4"/>
              </a:rPr>
              <a:t>https://digitalcommons.csbsju.edu/psychology_pubs/119/</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A39F374A-3E35-4133-B38E-954D2A408307}" type="slidenum">
              <a:rPr lang="en-US" smtClean="0"/>
              <a:t>1</a:t>
            </a:fld>
            <a:endParaRPr lang="en-US" dirty="0"/>
          </a:p>
        </p:txBody>
      </p:sp>
    </p:spTree>
    <p:extLst>
      <p:ext uri="{BB962C8B-B14F-4D97-AF65-F5344CB8AC3E}">
        <p14:creationId xmlns:p14="http://schemas.microsoft.com/office/powerpoint/2010/main" val="271580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North Korean leader Kim Jong Un stands during the April 9, 2014, session of the Supreme People's Assembly, the country's parliament, in Pyongyang. (Kyodo via AP Images)</a:t>
            </a:r>
          </a:p>
          <a:p>
            <a:pPr marL="228600" indent="-228600">
              <a:buAutoNum type="arabicPeriod"/>
            </a:pPr>
            <a:r>
              <a:rPr lang="en-US" sz="1200" dirty="0" smtClean="0">
                <a:effectLst/>
              </a:rPr>
              <a:t>At the invitation of Xi Jinping, general secretary of the Central Committee of the Communist Party of China (CPC) and Chinese president, Kim Jong Un, chairman of the Workers' Party of Korea (WPK) and chairman of the State Affairs Commission of the Democratic People's Republic of Korea (DPRK), paid an unofficial visit to China from March 25 to 28, 2018. During the visit, Xi held talks with Kim at the Great Hall of the People in Beijing. (Xinhua News / Ju Peng)</a:t>
            </a:r>
            <a:endParaRPr lang="en-US" dirty="0"/>
          </a:p>
        </p:txBody>
      </p:sp>
      <p:sp>
        <p:nvSpPr>
          <p:cNvPr id="4" name="Slide Number Placeholder 3"/>
          <p:cNvSpPr>
            <a:spLocks noGrp="1"/>
          </p:cNvSpPr>
          <p:nvPr>
            <p:ph type="sldNum" sz="quarter" idx="10"/>
          </p:nvPr>
        </p:nvSpPr>
        <p:spPr/>
        <p:txBody>
          <a:bodyPr/>
          <a:lstStyle/>
          <a:p>
            <a:fld id="{A39F374A-3E35-4133-B38E-954D2A408307}" type="slidenum">
              <a:rPr lang="en-US" smtClean="0"/>
              <a:t>21</a:t>
            </a:fld>
            <a:endParaRPr lang="en-US" dirty="0"/>
          </a:p>
        </p:txBody>
      </p:sp>
    </p:spTree>
    <p:extLst>
      <p:ext uri="{BB962C8B-B14F-4D97-AF65-F5344CB8AC3E}">
        <p14:creationId xmlns:p14="http://schemas.microsoft.com/office/powerpoint/2010/main" val="357722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Kim Jong-un watches the launch of an intermediate-range ballistic missile (IBM) fired over Japan, Aug. 29, 2017. (KCNA via Reuters)</a:t>
            </a:r>
          </a:p>
          <a:p>
            <a:pPr marL="228600" indent="-228600">
              <a:buAutoNum type="arabicPeriod"/>
            </a:pPr>
            <a:r>
              <a:rPr lang="en-US" dirty="0" smtClean="0"/>
              <a:t>"Thrill seeker" -- North Korean leader Kim Jong Un enjoys a ride at the Rungna People's Pleasure Ground in Pyongyang in this image taken from the website of the state news agency on July 26, 2012. (KCNA via EPA)</a:t>
            </a:r>
            <a:endParaRPr lang="en-US" dirty="0"/>
          </a:p>
        </p:txBody>
      </p:sp>
      <p:sp>
        <p:nvSpPr>
          <p:cNvPr id="4" name="Slide Number Placeholder 3"/>
          <p:cNvSpPr>
            <a:spLocks noGrp="1"/>
          </p:cNvSpPr>
          <p:nvPr>
            <p:ph type="sldNum" sz="quarter" idx="10"/>
          </p:nvPr>
        </p:nvSpPr>
        <p:spPr/>
        <p:txBody>
          <a:bodyPr/>
          <a:lstStyle/>
          <a:p>
            <a:fld id="{A39F374A-3E35-4133-B38E-954D2A408307}" type="slidenum">
              <a:rPr lang="en-US" smtClean="0"/>
              <a:t>22</a:t>
            </a:fld>
            <a:endParaRPr lang="en-US" dirty="0"/>
          </a:p>
        </p:txBody>
      </p:sp>
    </p:spTree>
    <p:extLst>
      <p:ext uri="{BB962C8B-B14F-4D97-AF65-F5344CB8AC3E}">
        <p14:creationId xmlns:p14="http://schemas.microsoft.com/office/powerpoint/2010/main" val="397981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3"/>
              </a:rPr>
              <a:t>The Leadership Style of North Korean Supreme Leader Kim Jong Un</a:t>
            </a:r>
            <a:r>
              <a:rPr lang="en-US" dirty="0" smtClean="0"/>
              <a:t/>
            </a:r>
            <a:br>
              <a:rPr lang="en-US" dirty="0" smtClean="0"/>
            </a:br>
            <a:r>
              <a:rPr lang="en-US" dirty="0" smtClean="0"/>
              <a:t>Working paper by Aubrey </a:t>
            </a:r>
            <a:r>
              <a:rPr lang="en-US" dirty="0" err="1" smtClean="0"/>
              <a:t>Immelman</a:t>
            </a:r>
            <a:r>
              <a:rPr lang="en-US" dirty="0" smtClean="0"/>
              <a:t>, Unit for the Study of Personality in Politics, St. John’s University and the College of St. Benedict, Collegeville and St. Joseph, Minn., June 10, 2018. Abstract and full text available for download at Digital Commons: </a:t>
            </a:r>
            <a:r>
              <a:rPr lang="en-US" dirty="0" smtClean="0">
                <a:hlinkClick r:id="rId4"/>
              </a:rPr>
              <a:t>https://digitalcommons.csbsju.edu/psychology_pubs/120/</a:t>
            </a:r>
            <a:endParaRPr lang="en-US" dirty="0" smtClean="0"/>
          </a:p>
        </p:txBody>
      </p:sp>
      <p:sp>
        <p:nvSpPr>
          <p:cNvPr id="4" name="Slide Number Placeholder 3"/>
          <p:cNvSpPr>
            <a:spLocks noGrp="1"/>
          </p:cNvSpPr>
          <p:nvPr>
            <p:ph type="sldNum" sz="quarter" idx="10"/>
          </p:nvPr>
        </p:nvSpPr>
        <p:spPr/>
        <p:txBody>
          <a:bodyPr/>
          <a:lstStyle/>
          <a:p>
            <a:fld id="{A39F374A-3E35-4133-B38E-954D2A408307}" type="slidenum">
              <a:rPr lang="en-US" smtClean="0"/>
              <a:t>2</a:t>
            </a:fld>
            <a:endParaRPr lang="en-US" dirty="0"/>
          </a:p>
        </p:txBody>
      </p:sp>
    </p:spTree>
    <p:extLst>
      <p:ext uri="{BB962C8B-B14F-4D97-AF65-F5344CB8AC3E}">
        <p14:creationId xmlns:p14="http://schemas.microsoft.com/office/powerpoint/2010/main" val="271580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Psychology</a:t>
            </a:r>
            <a:r>
              <a:rPr lang="en-US" baseline="0" dirty="0" smtClean="0"/>
              <a:t> is the study of behavior (</a:t>
            </a:r>
            <a:r>
              <a:rPr lang="en-US" b="1" baseline="0" dirty="0" smtClean="0">
                <a:solidFill>
                  <a:schemeClr val="accent2"/>
                </a:solidFill>
              </a:rPr>
              <a:t>B</a:t>
            </a:r>
            <a:r>
              <a:rPr lang="en-US" baseline="0" dirty="0" smtClean="0"/>
              <a:t>) and mental processes (</a:t>
            </a:r>
            <a:r>
              <a:rPr lang="en-US" b="1" baseline="0" dirty="0" smtClean="0">
                <a:solidFill>
                  <a:schemeClr val="accent2"/>
                </a:solidFill>
              </a:rPr>
              <a:t>C</a:t>
            </a:r>
            <a:r>
              <a:rPr lang="en-US" baseline="0" dirty="0" smtClean="0"/>
              <a:t>ognition and </a:t>
            </a:r>
            <a:r>
              <a:rPr lang="en-US" b="1" baseline="0" dirty="0" smtClean="0">
                <a:solidFill>
                  <a:schemeClr val="accent2"/>
                </a:solidFill>
              </a:rPr>
              <a:t>A</a:t>
            </a:r>
            <a:r>
              <a:rPr lang="en-US" baseline="0" dirty="0" smtClean="0"/>
              <a:t>ffect) </a:t>
            </a:r>
          </a:p>
          <a:p>
            <a:r>
              <a:rPr lang="en-US" i="1" baseline="0" dirty="0" smtClean="0"/>
              <a:t>Personality</a:t>
            </a:r>
            <a:r>
              <a:rPr lang="en-US" baseline="0" dirty="0" smtClean="0"/>
              <a:t> refers to the temporally stable and cross-situationally consistent ways people (S) think (C), act (B), feel (A), and relate to others (O) </a:t>
            </a:r>
          </a:p>
          <a:p>
            <a:r>
              <a:rPr lang="en-US" baseline="0" dirty="0" smtClean="0"/>
              <a:t>A = Affect (MIDC attribute D: Mood/Temperament)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 = Behavior (MIDC attribute A: Expressive behavior)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 = Cognition (MIDC attribute C: Cognitive style)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 = Others (MIDC attribute B: Interpersonal conduct)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 = Self (MIDC attribute E: Self-image) </a:t>
            </a:r>
          </a:p>
        </p:txBody>
      </p:sp>
      <p:sp>
        <p:nvSpPr>
          <p:cNvPr id="4" name="Slide Number Placeholder 3"/>
          <p:cNvSpPr>
            <a:spLocks noGrp="1"/>
          </p:cNvSpPr>
          <p:nvPr>
            <p:ph type="sldNum" sz="quarter" idx="10"/>
          </p:nvPr>
        </p:nvSpPr>
        <p:spPr/>
        <p:txBody>
          <a:bodyPr/>
          <a:lstStyle/>
          <a:p>
            <a:fld id="{A39F374A-3E35-4133-B38E-954D2A408307}" type="slidenum">
              <a:rPr lang="en-US" smtClean="0"/>
              <a:t>7</a:t>
            </a:fld>
            <a:endParaRPr lang="en-US" dirty="0"/>
          </a:p>
        </p:txBody>
      </p:sp>
    </p:spTree>
    <p:extLst>
      <p:ext uri="{BB962C8B-B14F-4D97-AF65-F5344CB8AC3E}">
        <p14:creationId xmlns:p14="http://schemas.microsoft.com/office/powerpoint/2010/main" val="383140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a:t>
            </a:r>
            <a:r>
              <a:rPr lang="en-US" sz="1200" i="1" kern="1200" dirty="0" smtClean="0">
                <a:solidFill>
                  <a:schemeClr val="tx1"/>
                </a:solidFill>
                <a:effectLst/>
                <a:latin typeface="+mn-lt"/>
                <a:ea typeface="+mn-ea"/>
                <a:cs typeface="+mn-cs"/>
              </a:rPr>
              <a:t>Disorders of Personality: DSM–IV and Beyond </a:t>
            </a:r>
            <a:r>
              <a:rPr lang="en-US" sz="1200" kern="1200" dirty="0" smtClean="0">
                <a:solidFill>
                  <a:schemeClr val="tx1"/>
                </a:solidFill>
                <a:effectLst/>
                <a:latin typeface="+mn-lt"/>
                <a:ea typeface="+mn-ea"/>
                <a:cs typeface="+mn-cs"/>
              </a:rPr>
              <a:t>(pp. 141</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146) by T. Millon, 1996, New York: Wiley; </a:t>
            </a:r>
            <a:r>
              <a:rPr lang="en-US" sz="1200" i="1" kern="1200" dirty="0" smtClean="0">
                <a:solidFill>
                  <a:schemeClr val="tx1"/>
                </a:solidFill>
                <a:effectLst/>
                <a:latin typeface="+mn-lt"/>
                <a:ea typeface="+mn-ea"/>
                <a:cs typeface="+mn-cs"/>
              </a:rPr>
              <a:t>Toward a New Personology: An Evolutionary Model </a:t>
            </a:r>
            <a:r>
              <a:rPr lang="en-US" sz="1200" kern="1200" dirty="0" smtClean="0">
                <a:solidFill>
                  <a:schemeClr val="tx1"/>
                </a:solidFill>
                <a:effectLst/>
                <a:latin typeface="+mn-lt"/>
                <a:ea typeface="+mn-ea"/>
                <a:cs typeface="+mn-cs"/>
              </a:rPr>
              <a:t>(chapter 5) by T. Millon, 1990, New York: Wiley; and </a:t>
            </a:r>
            <a:r>
              <a:rPr lang="en-US" sz="1200" i="1" kern="1200" dirty="0" smtClean="0">
                <a:solidFill>
                  <a:schemeClr val="tx1"/>
                </a:solidFill>
                <a:effectLst/>
                <a:latin typeface="+mn-lt"/>
                <a:ea typeface="+mn-ea"/>
                <a:cs typeface="+mn-cs"/>
              </a:rPr>
              <a:t>Personality and Its Disorders: A Biosocial Learning Approach </a:t>
            </a:r>
            <a:r>
              <a:rPr lang="en-US" sz="1200" kern="1200" dirty="0" smtClean="0">
                <a:solidFill>
                  <a:schemeClr val="tx1"/>
                </a:solidFill>
                <a:effectLst/>
                <a:latin typeface="+mn-lt"/>
                <a:ea typeface="+mn-ea"/>
                <a:cs typeface="+mn-cs"/>
              </a:rPr>
              <a:t>(p. 32) by T. Millon and G. S. Everly, Jr., 1985, New York: Wiley. Copyright © 1996, © 1990, © 1985 by John Wiley &amp; Sons, Inc. Adapted by permission of John Wiley &amp; Sons, Inc. and Theodore Millon.</a:t>
            </a:r>
            <a:endParaRPr lang="en-US" dirty="0"/>
          </a:p>
        </p:txBody>
      </p:sp>
      <p:sp>
        <p:nvSpPr>
          <p:cNvPr id="4" name="Slide Number Placeholder 3"/>
          <p:cNvSpPr>
            <a:spLocks noGrp="1"/>
          </p:cNvSpPr>
          <p:nvPr>
            <p:ph type="sldNum" sz="quarter" idx="10"/>
          </p:nvPr>
        </p:nvSpPr>
        <p:spPr/>
        <p:txBody>
          <a:bodyPr/>
          <a:lstStyle/>
          <a:p>
            <a:fld id="{A39F374A-3E35-4133-B38E-954D2A408307}" type="slidenum">
              <a:rPr lang="en-US" smtClean="0"/>
              <a:t>8</a:t>
            </a:fld>
            <a:endParaRPr lang="en-US" dirty="0"/>
          </a:p>
        </p:txBody>
      </p:sp>
    </p:spTree>
    <p:extLst>
      <p:ext uri="{BB962C8B-B14F-4D97-AF65-F5344CB8AC3E}">
        <p14:creationId xmlns:p14="http://schemas.microsoft.com/office/powerpoint/2010/main" val="204674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F374A-3E35-4133-B38E-954D2A408307}" type="slidenum">
              <a:rPr lang="en-US" smtClean="0"/>
              <a:t>13</a:t>
            </a:fld>
            <a:endParaRPr lang="en-US" dirty="0"/>
          </a:p>
        </p:txBody>
      </p:sp>
    </p:spTree>
    <p:extLst>
      <p:ext uri="{BB962C8B-B14F-4D97-AF65-F5344CB8AC3E}">
        <p14:creationId xmlns:p14="http://schemas.microsoft.com/office/powerpoint/2010/main" val="269807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F374A-3E35-4133-B38E-954D2A408307}" type="slidenum">
              <a:rPr lang="en-US" smtClean="0"/>
              <a:t>14</a:t>
            </a:fld>
            <a:endParaRPr lang="en-US" dirty="0"/>
          </a:p>
        </p:txBody>
      </p:sp>
    </p:spTree>
    <p:extLst>
      <p:ext uri="{BB962C8B-B14F-4D97-AF65-F5344CB8AC3E}">
        <p14:creationId xmlns:p14="http://schemas.microsoft.com/office/powerpoint/2010/main" val="269807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North Korean leader Kim Jong Un and former NBA star Dennis Rodman watch an exhibition basketball game in Pyongyang, North Korea, on Feb. 28, 2013 (VICE via Reuters)</a:t>
            </a:r>
          </a:p>
          <a:p>
            <a:pPr marL="228600" indent="-228600">
              <a:buAutoNum type="arabicPeriod"/>
            </a:pPr>
            <a:r>
              <a:rPr lang="en-US" dirty="0" smtClean="0"/>
              <a:t>North Korean leader Kim Jong Un reacts with scientists and technicians of the DPRK Academy of Defense Science after the test-launch of the intercontinental ballistic missile Hwasong-14, July 4, 2017. (Korean Central News Agency) </a:t>
            </a:r>
            <a:endParaRPr lang="en-US" dirty="0"/>
          </a:p>
        </p:txBody>
      </p:sp>
      <p:sp>
        <p:nvSpPr>
          <p:cNvPr id="4" name="Slide Number Placeholder 3"/>
          <p:cNvSpPr>
            <a:spLocks noGrp="1"/>
          </p:cNvSpPr>
          <p:nvPr>
            <p:ph type="sldNum" sz="quarter" idx="10"/>
          </p:nvPr>
        </p:nvSpPr>
        <p:spPr/>
        <p:txBody>
          <a:bodyPr/>
          <a:lstStyle/>
          <a:p>
            <a:fld id="{A39F374A-3E35-4133-B38E-954D2A408307}" type="slidenum">
              <a:rPr lang="en-US" smtClean="0"/>
              <a:t>18</a:t>
            </a:fld>
            <a:endParaRPr lang="en-US" dirty="0"/>
          </a:p>
        </p:txBody>
      </p:sp>
    </p:spTree>
    <p:extLst>
      <p:ext uri="{BB962C8B-B14F-4D97-AF65-F5344CB8AC3E}">
        <p14:creationId xmlns:p14="http://schemas.microsoft.com/office/powerpoint/2010/main" val="44993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North Korean leader Kim Jong Un visits the West Sea Satellite Launch Site in Cholsan County where the North launched the Unha-3 (Milky Way 3) rocket carrying the second version of Kwangmyongsong-3 satellite, Dec. 15, 2012. (KCNA via Reuters)</a:t>
            </a:r>
          </a:p>
          <a:p>
            <a:pPr marL="228600" indent="-228600">
              <a:buAutoNum type="arabicPeriod"/>
            </a:pPr>
            <a:r>
              <a:rPr lang="en-US" dirty="0" smtClean="0"/>
              <a:t>State media says North Korea's leader, Kim Jong-un, signed a rocket preparation plan and ordered rockets on standby to strike not only the U.S. mainland, but South Korea, Guam, and Hawaii, March 2013. (KCNA via Reuters)</a:t>
            </a:r>
            <a:endParaRPr lang="en-US" dirty="0"/>
          </a:p>
        </p:txBody>
      </p:sp>
      <p:sp>
        <p:nvSpPr>
          <p:cNvPr id="4" name="Slide Number Placeholder 3"/>
          <p:cNvSpPr>
            <a:spLocks noGrp="1"/>
          </p:cNvSpPr>
          <p:nvPr>
            <p:ph type="sldNum" sz="quarter" idx="10"/>
          </p:nvPr>
        </p:nvSpPr>
        <p:spPr/>
        <p:txBody>
          <a:bodyPr/>
          <a:lstStyle/>
          <a:p>
            <a:fld id="{A39F374A-3E35-4133-B38E-954D2A408307}" type="slidenum">
              <a:rPr lang="en-US" smtClean="0"/>
              <a:t>19</a:t>
            </a:fld>
            <a:endParaRPr lang="en-US" dirty="0"/>
          </a:p>
        </p:txBody>
      </p:sp>
    </p:spTree>
    <p:extLst>
      <p:ext uri="{BB962C8B-B14F-4D97-AF65-F5344CB8AC3E}">
        <p14:creationId xmlns:p14="http://schemas.microsoft.com/office/powerpoint/2010/main" val="386849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North Korean leader Kim Jong-Un and his wife Ri Sol-Ju meet children at a baby home and orphanage as they visit the Taesongsan General Hospital in Pyongyang, May 2014 (KCNA via KNS / AFP / Getty Images)</a:t>
            </a:r>
          </a:p>
          <a:p>
            <a:pPr marL="228600" indent="-228600">
              <a:buAutoNum type="arabicPeriod"/>
            </a:pPr>
            <a:r>
              <a:rPr lang="en-US" dirty="0" smtClean="0"/>
              <a:t>North Korean leader Kim Jong Un and his wife Ri Jol Ju visiting with a family that had recently moved into a new apartment building, Sept. 5, 2012. (KCNA via AFP - Getty Images)</a:t>
            </a:r>
            <a:endParaRPr lang="en-US" dirty="0"/>
          </a:p>
        </p:txBody>
      </p:sp>
      <p:sp>
        <p:nvSpPr>
          <p:cNvPr id="4" name="Slide Number Placeholder 3"/>
          <p:cNvSpPr>
            <a:spLocks noGrp="1"/>
          </p:cNvSpPr>
          <p:nvPr>
            <p:ph type="sldNum" sz="quarter" idx="10"/>
          </p:nvPr>
        </p:nvSpPr>
        <p:spPr/>
        <p:txBody>
          <a:bodyPr/>
          <a:lstStyle/>
          <a:p>
            <a:fld id="{A39F374A-3E35-4133-B38E-954D2A408307}" type="slidenum">
              <a:rPr lang="en-US" smtClean="0"/>
              <a:t>20</a:t>
            </a:fld>
            <a:endParaRPr lang="en-US" dirty="0"/>
          </a:p>
        </p:txBody>
      </p:sp>
    </p:spTree>
    <p:extLst>
      <p:ext uri="{BB962C8B-B14F-4D97-AF65-F5344CB8AC3E}">
        <p14:creationId xmlns:p14="http://schemas.microsoft.com/office/powerpoint/2010/main" val="419634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A88C2D4-5C46-43E4-ABC0-26257D1121BB}" type="slidenum">
              <a:rPr lang="en-US" altLang="en-US"/>
              <a:pPr/>
              <a:t>‹#›</a:t>
            </a:fld>
            <a:endParaRPr lang="en-US" altLang="en-US" dirty="0"/>
          </a:p>
        </p:txBody>
      </p:sp>
    </p:spTree>
    <p:extLst>
      <p:ext uri="{BB962C8B-B14F-4D97-AF65-F5344CB8AC3E}">
        <p14:creationId xmlns:p14="http://schemas.microsoft.com/office/powerpoint/2010/main" val="255968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5F07B68-40CD-4654-B7A8-28868BB385D9}" type="slidenum">
              <a:rPr lang="en-US" altLang="en-US"/>
              <a:pPr/>
              <a:t>‹#›</a:t>
            </a:fld>
            <a:endParaRPr lang="en-US" altLang="en-US" dirty="0"/>
          </a:p>
        </p:txBody>
      </p:sp>
    </p:spTree>
    <p:extLst>
      <p:ext uri="{BB962C8B-B14F-4D97-AF65-F5344CB8AC3E}">
        <p14:creationId xmlns:p14="http://schemas.microsoft.com/office/powerpoint/2010/main" val="398500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507E63B-A804-4F4B-ACF0-AC2CB3B1AA99}" type="slidenum">
              <a:rPr lang="en-US" altLang="en-US"/>
              <a:pPr/>
              <a:t>‹#›</a:t>
            </a:fld>
            <a:endParaRPr lang="en-US" altLang="en-US" dirty="0"/>
          </a:p>
        </p:txBody>
      </p:sp>
    </p:spTree>
    <p:extLst>
      <p:ext uri="{BB962C8B-B14F-4D97-AF65-F5344CB8AC3E}">
        <p14:creationId xmlns:p14="http://schemas.microsoft.com/office/powerpoint/2010/main" val="4075441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579BD4D-3EAC-4DC9-9CA8-9D6082E67350}" type="slidenum">
              <a:rPr lang="en-US" altLang="en-US"/>
              <a:pPr/>
              <a:t>‹#›</a:t>
            </a:fld>
            <a:endParaRPr lang="en-US" altLang="en-US" dirty="0"/>
          </a:p>
        </p:txBody>
      </p:sp>
    </p:spTree>
    <p:extLst>
      <p:ext uri="{BB962C8B-B14F-4D97-AF65-F5344CB8AC3E}">
        <p14:creationId xmlns:p14="http://schemas.microsoft.com/office/powerpoint/2010/main" val="241708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B9D8303-EA48-4E41-AA51-DCAC8928865A}" type="slidenum">
              <a:rPr lang="en-US" altLang="en-US"/>
              <a:pPr/>
              <a:t>‹#›</a:t>
            </a:fld>
            <a:endParaRPr lang="en-US" altLang="en-US" dirty="0"/>
          </a:p>
        </p:txBody>
      </p:sp>
    </p:spTree>
    <p:extLst>
      <p:ext uri="{BB962C8B-B14F-4D97-AF65-F5344CB8AC3E}">
        <p14:creationId xmlns:p14="http://schemas.microsoft.com/office/powerpoint/2010/main" val="11393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7C7A25E0-6FE9-4A80-AC92-96B23B12FC4D}" type="slidenum">
              <a:rPr lang="en-US" altLang="en-US"/>
              <a:pPr/>
              <a:t>‹#›</a:t>
            </a:fld>
            <a:endParaRPr lang="en-US" altLang="en-US" dirty="0"/>
          </a:p>
        </p:txBody>
      </p:sp>
    </p:spTree>
    <p:extLst>
      <p:ext uri="{BB962C8B-B14F-4D97-AF65-F5344CB8AC3E}">
        <p14:creationId xmlns:p14="http://schemas.microsoft.com/office/powerpoint/2010/main" val="230189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640B6E5-3FE7-4E9E-9DE3-3E1761D42830}" type="slidenum">
              <a:rPr lang="en-US" altLang="en-US"/>
              <a:pPr/>
              <a:t>‹#›</a:t>
            </a:fld>
            <a:endParaRPr lang="en-US" altLang="en-US" dirty="0"/>
          </a:p>
        </p:txBody>
      </p:sp>
    </p:spTree>
    <p:extLst>
      <p:ext uri="{BB962C8B-B14F-4D97-AF65-F5344CB8AC3E}">
        <p14:creationId xmlns:p14="http://schemas.microsoft.com/office/powerpoint/2010/main" val="332509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0E8466E8-1476-4D14-A0E1-E2BF87B32C04}" type="slidenum">
              <a:rPr lang="en-US" altLang="en-US"/>
              <a:pPr/>
              <a:t>‹#›</a:t>
            </a:fld>
            <a:endParaRPr lang="en-US" altLang="en-US" dirty="0"/>
          </a:p>
        </p:txBody>
      </p:sp>
    </p:spTree>
    <p:extLst>
      <p:ext uri="{BB962C8B-B14F-4D97-AF65-F5344CB8AC3E}">
        <p14:creationId xmlns:p14="http://schemas.microsoft.com/office/powerpoint/2010/main" val="143471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625E54E0-A583-4920-88CB-08370E36F7BA}" type="slidenum">
              <a:rPr lang="en-US" altLang="en-US"/>
              <a:pPr/>
              <a:t>‹#›</a:t>
            </a:fld>
            <a:endParaRPr lang="en-US" altLang="en-US" dirty="0"/>
          </a:p>
        </p:txBody>
      </p:sp>
    </p:spTree>
    <p:extLst>
      <p:ext uri="{BB962C8B-B14F-4D97-AF65-F5344CB8AC3E}">
        <p14:creationId xmlns:p14="http://schemas.microsoft.com/office/powerpoint/2010/main" val="3945213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4154EDD0-03DD-4FA5-94C8-D57B8826DB00}" type="slidenum">
              <a:rPr lang="en-US" altLang="en-US"/>
              <a:pPr/>
              <a:t>‹#›</a:t>
            </a:fld>
            <a:endParaRPr lang="en-US" altLang="en-US" dirty="0"/>
          </a:p>
        </p:txBody>
      </p:sp>
    </p:spTree>
    <p:extLst>
      <p:ext uri="{BB962C8B-B14F-4D97-AF65-F5344CB8AC3E}">
        <p14:creationId xmlns:p14="http://schemas.microsoft.com/office/powerpoint/2010/main" val="69576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94ECD84E-9730-46FC-88E2-33538403ABA5}" type="slidenum">
              <a:rPr lang="en-US" altLang="en-US"/>
              <a:pPr/>
              <a:t>‹#›</a:t>
            </a:fld>
            <a:endParaRPr lang="en-US" altLang="en-US" dirty="0"/>
          </a:p>
        </p:txBody>
      </p:sp>
    </p:spTree>
    <p:extLst>
      <p:ext uri="{BB962C8B-B14F-4D97-AF65-F5344CB8AC3E}">
        <p14:creationId xmlns:p14="http://schemas.microsoft.com/office/powerpoint/2010/main" val="306337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3A4B6F90-11CE-41AC-B3C7-DA734E3A59AF}" type="slidenum">
              <a:rPr lang="en-US" altLang="en-US"/>
              <a:pPr/>
              <a:t>‹#›</a:t>
            </a:fld>
            <a:endParaRPr lang="en-US" altLang="en-US" dirty="0"/>
          </a:p>
        </p:txBody>
      </p:sp>
    </p:spTree>
    <p:extLst>
      <p:ext uri="{BB962C8B-B14F-4D97-AF65-F5344CB8AC3E}">
        <p14:creationId xmlns:p14="http://schemas.microsoft.com/office/powerpoint/2010/main" val="208293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99E1AB4-D7D9-4BD2-B74F-DAD4AA6B0DF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828" y="0"/>
            <a:ext cx="5036344" cy="6858000"/>
          </a:xfrm>
          <a:prstGeom prst="rect">
            <a:avLst/>
          </a:prstGeom>
        </p:spPr>
      </p:pic>
    </p:spTree>
    <p:extLst>
      <p:ext uri="{BB962C8B-B14F-4D97-AF65-F5344CB8AC3E}">
        <p14:creationId xmlns:p14="http://schemas.microsoft.com/office/powerpoint/2010/main" val="2322644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tx1"/>
                </a:solidFill>
              </a:rPr>
              <a:t>MIDC </a:t>
            </a:r>
            <a:r>
              <a:rPr lang="en-US" sz="2800" b="1" dirty="0" smtClean="0">
                <a:solidFill>
                  <a:schemeClr val="tx1"/>
                </a:solidFill>
              </a:rPr>
              <a:t>Score Sheet </a:t>
            </a:r>
            <a:r>
              <a:rPr lang="en-US" sz="2800" b="1" dirty="0">
                <a:solidFill>
                  <a:schemeClr val="tx1"/>
                </a:solidFill>
              </a:rPr>
              <a:t>for Kim Jong-un</a:t>
            </a:r>
            <a:endParaRPr lang="en-US" sz="2800" dirty="0">
              <a:solidFill>
                <a:schemeClr val="tx1"/>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362200"/>
            <a:ext cx="4244426" cy="3657600"/>
          </a:xfrm>
        </p:spPr>
      </p:pic>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9116" y="2366684"/>
            <a:ext cx="4102218" cy="3272116"/>
          </a:xfrm>
        </p:spPr>
      </p:pic>
    </p:spTree>
    <p:extLst>
      <p:ext uri="{BB962C8B-B14F-4D97-AF65-F5344CB8AC3E}">
        <p14:creationId xmlns:p14="http://schemas.microsoft.com/office/powerpoint/2010/main" val="3373422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tx1"/>
                </a:solidFill>
              </a:rPr>
              <a:t>MIDC Profile for Kim Jong-un</a:t>
            </a:r>
            <a:endParaRPr lang="en-US" sz="2800" dirty="0">
              <a:solidFill>
                <a:schemeClr val="tx1"/>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362200"/>
            <a:ext cx="4244426" cy="3657600"/>
          </a:xfrm>
        </p:spPr>
      </p:pic>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59653" y="1581242"/>
            <a:ext cx="3359947" cy="4514757"/>
          </a:xfrm>
        </p:spPr>
      </p:pic>
    </p:spTree>
    <p:extLst>
      <p:ext uri="{BB962C8B-B14F-4D97-AF65-F5344CB8AC3E}">
        <p14:creationId xmlns:p14="http://schemas.microsoft.com/office/powerpoint/2010/main" val="3582415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tx1"/>
                </a:solidFill>
              </a:rPr>
              <a:t>MIDC Profile for Kim </a:t>
            </a:r>
            <a:r>
              <a:rPr lang="en-US" sz="2800" b="1" dirty="0" smtClean="0">
                <a:solidFill>
                  <a:schemeClr val="tx1"/>
                </a:solidFill>
              </a:rPr>
              <a:t>Jong-un</a:t>
            </a:r>
            <a:r>
              <a:rPr lang="en-US" sz="2800" b="1" dirty="0" smtClean="0">
                <a:solidFill>
                  <a:schemeClr val="bg1">
                    <a:lumMod val="50000"/>
                  </a:schemeClr>
                </a:solidFill>
              </a:rPr>
              <a:t>:</a:t>
            </a:r>
            <a:r>
              <a:rPr lang="en-US" sz="2800" b="1" dirty="0" smtClean="0">
                <a:solidFill>
                  <a:srgbClr val="21176F"/>
                </a:solidFill>
              </a:rPr>
              <a:t> </a:t>
            </a:r>
            <a:r>
              <a:rPr lang="en-US" sz="2800" b="1" dirty="0" smtClean="0">
                <a:solidFill>
                  <a:srgbClr val="C00000"/>
                </a:solidFill>
              </a:rPr>
              <a:t>2013</a:t>
            </a:r>
            <a:r>
              <a:rPr lang="en-US" sz="2800" b="1" dirty="0" smtClean="0">
                <a:solidFill>
                  <a:srgbClr val="21176F"/>
                </a:solidFill>
              </a:rPr>
              <a:t> </a:t>
            </a:r>
            <a:r>
              <a:rPr lang="en-US" sz="2800" b="1" dirty="0" smtClean="0">
                <a:solidFill>
                  <a:schemeClr val="bg1">
                    <a:lumMod val="50000"/>
                  </a:schemeClr>
                </a:solidFill>
              </a:rPr>
              <a:t>vs.</a:t>
            </a:r>
            <a:r>
              <a:rPr lang="en-US" sz="2800" b="1" dirty="0" smtClean="0">
                <a:solidFill>
                  <a:srgbClr val="21176F"/>
                </a:solidFill>
              </a:rPr>
              <a:t> 2018</a:t>
            </a:r>
            <a:endParaRPr lang="en-US" sz="28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286000"/>
            <a:ext cx="4244426" cy="3657600"/>
          </a:xfr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40739" y="1586287"/>
            <a:ext cx="3455061" cy="4585913"/>
          </a:xfrm>
        </p:spPr>
      </p:pic>
    </p:spTree>
    <p:extLst>
      <p:ext uri="{BB962C8B-B14F-4D97-AF65-F5344CB8AC3E}">
        <p14:creationId xmlns:p14="http://schemas.microsoft.com/office/powerpoint/2010/main" val="1526570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tx1"/>
                </a:solidFill>
              </a:rPr>
              <a:t>MIDC </a:t>
            </a:r>
            <a:r>
              <a:rPr lang="en-US" sz="2400" b="1" dirty="0" smtClean="0">
                <a:solidFill>
                  <a:schemeClr val="tx1"/>
                </a:solidFill>
              </a:rPr>
              <a:t>Profiles Compared</a:t>
            </a:r>
            <a:r>
              <a:rPr lang="en-US" sz="2400" b="1" dirty="0" smtClean="0">
                <a:solidFill>
                  <a:schemeClr val="bg1">
                    <a:lumMod val="50000"/>
                  </a:schemeClr>
                </a:solidFill>
              </a:rPr>
              <a:t>:</a:t>
            </a:r>
            <a:r>
              <a:rPr lang="en-US" sz="2400" b="1" dirty="0" smtClean="0">
                <a:solidFill>
                  <a:srgbClr val="21176F"/>
                </a:solidFill>
              </a:rPr>
              <a:t> </a:t>
            </a:r>
            <a:r>
              <a:rPr lang="en-US" sz="2400" b="1" dirty="0" smtClean="0">
                <a:solidFill>
                  <a:srgbClr val="C00000"/>
                </a:solidFill>
              </a:rPr>
              <a:t>Kim Jong-il</a:t>
            </a:r>
            <a:r>
              <a:rPr lang="en-US" sz="2400" b="1" dirty="0" smtClean="0">
                <a:solidFill>
                  <a:srgbClr val="21176F"/>
                </a:solidFill>
              </a:rPr>
              <a:t> </a:t>
            </a:r>
            <a:r>
              <a:rPr lang="en-US" sz="2400" b="1" dirty="0">
                <a:solidFill>
                  <a:schemeClr val="bg1">
                    <a:lumMod val="50000"/>
                  </a:schemeClr>
                </a:solidFill>
              </a:rPr>
              <a:t>vs.</a:t>
            </a:r>
            <a:r>
              <a:rPr lang="en-US" sz="2400" b="1" dirty="0" smtClean="0">
                <a:solidFill>
                  <a:srgbClr val="21176F"/>
                </a:solidFill>
              </a:rPr>
              <a:t> Kim Jong-un</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286000"/>
            <a:ext cx="4244426" cy="3657600"/>
          </a:xfrm>
        </p:spPr>
      </p:pic>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87732" y="1600200"/>
            <a:ext cx="3508068" cy="4502304"/>
          </a:xfrm>
        </p:spPr>
      </p:pic>
    </p:spTree>
    <p:extLst>
      <p:ext uri="{BB962C8B-B14F-4D97-AF65-F5344CB8AC3E}">
        <p14:creationId xmlns:p14="http://schemas.microsoft.com/office/powerpoint/2010/main" val="274619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1143000"/>
          </a:xfrm>
        </p:spPr>
        <p:txBody>
          <a:bodyPr/>
          <a:lstStyle/>
          <a:p>
            <a:r>
              <a:rPr lang="en-US" sz="2400" b="1" dirty="0">
                <a:solidFill>
                  <a:schemeClr val="tx1"/>
                </a:solidFill>
              </a:rPr>
              <a:t>MIDC </a:t>
            </a:r>
            <a:r>
              <a:rPr lang="en-US" sz="2400" b="1" dirty="0" smtClean="0">
                <a:solidFill>
                  <a:schemeClr val="tx1"/>
                </a:solidFill>
              </a:rPr>
              <a:t>Profiles Compared</a:t>
            </a:r>
            <a:r>
              <a:rPr lang="en-US" sz="2400" b="1" dirty="0" smtClean="0">
                <a:solidFill>
                  <a:schemeClr val="bg1">
                    <a:lumMod val="50000"/>
                  </a:schemeClr>
                </a:solidFill>
              </a:rPr>
              <a:t>:</a:t>
            </a:r>
            <a:r>
              <a:rPr lang="en-US" sz="2400" b="1" dirty="0" smtClean="0">
                <a:solidFill>
                  <a:srgbClr val="21176F"/>
                </a:solidFill>
              </a:rPr>
              <a:t> </a:t>
            </a:r>
            <a:r>
              <a:rPr lang="en-US" sz="2400" b="1" dirty="0" smtClean="0">
                <a:solidFill>
                  <a:srgbClr val="C00000"/>
                </a:solidFill>
              </a:rPr>
              <a:t>Donald Trump</a:t>
            </a:r>
            <a:r>
              <a:rPr lang="en-US" sz="2400" b="1" dirty="0" smtClean="0">
                <a:solidFill>
                  <a:srgbClr val="21176F"/>
                </a:solidFill>
              </a:rPr>
              <a:t> </a:t>
            </a:r>
            <a:r>
              <a:rPr lang="en-US" sz="2400" b="1" dirty="0">
                <a:solidFill>
                  <a:schemeClr val="bg1">
                    <a:lumMod val="50000"/>
                  </a:schemeClr>
                </a:solidFill>
              </a:rPr>
              <a:t>vs.</a:t>
            </a:r>
            <a:r>
              <a:rPr lang="en-US" sz="2400" b="1" dirty="0" smtClean="0">
                <a:solidFill>
                  <a:srgbClr val="21176F"/>
                </a:solidFill>
              </a:rPr>
              <a:t> Kim Jong-un</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286000"/>
            <a:ext cx="4244426" cy="3657600"/>
          </a:xfrm>
        </p:spPr>
      </p:pic>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65040" y="1600200"/>
            <a:ext cx="3552586" cy="4495800"/>
          </a:xfrm>
        </p:spPr>
      </p:pic>
    </p:spTree>
    <p:extLst>
      <p:ext uri="{BB962C8B-B14F-4D97-AF65-F5344CB8AC3E}">
        <p14:creationId xmlns:p14="http://schemas.microsoft.com/office/powerpoint/2010/main" val="2413211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altLang="en-US" sz="4000" b="1" dirty="0">
                <a:solidFill>
                  <a:srgbClr val="002060"/>
                </a:solidFill>
                <a:cs typeface="Times New Roman" pitchFamily="18" charset="0"/>
              </a:rPr>
              <a:t>Kim Jong </a:t>
            </a:r>
            <a:r>
              <a:rPr lang="en-US" altLang="en-US" sz="4000" b="1" dirty="0" smtClean="0">
                <a:solidFill>
                  <a:srgbClr val="002060"/>
                </a:solidFill>
                <a:cs typeface="Times New Roman" pitchFamily="18" charset="0"/>
              </a:rPr>
              <a:t>Un</a:t>
            </a:r>
            <a:r>
              <a:rPr lang="en-US" altLang="en-US" sz="4000" b="1" dirty="0" smtClean="0">
                <a:cs typeface="Times New Roman" pitchFamily="18" charset="0"/>
              </a:rPr>
              <a:t/>
            </a:r>
            <a:br>
              <a:rPr lang="en-US" altLang="en-US" sz="4000" b="1" dirty="0" smtClean="0">
                <a:cs typeface="Times New Roman" pitchFamily="18" charset="0"/>
              </a:rPr>
            </a:br>
            <a:r>
              <a:rPr lang="en-US" altLang="en-US" sz="3200" b="1" dirty="0" smtClean="0">
                <a:solidFill>
                  <a:srgbClr val="C00000"/>
                </a:solidFill>
                <a:cs typeface="Times New Roman" pitchFamily="18" charset="0"/>
              </a:rPr>
              <a:t>High-Dominance Extravert</a:t>
            </a:r>
            <a:endParaRPr lang="en-US" altLang="en-US" sz="3200" b="1" dirty="0">
              <a:solidFill>
                <a:srgbClr val="C00000"/>
              </a:solidFill>
              <a:cs typeface="Times New Roman" pitchFamily="18" charset="0"/>
            </a:endParaRPr>
          </a:p>
        </p:txBody>
      </p:sp>
      <p:sp>
        <p:nvSpPr>
          <p:cNvPr id="22531" name="Rectangle 3"/>
          <p:cNvSpPr>
            <a:spLocks noGrp="1" noChangeArrowheads="1"/>
          </p:cNvSpPr>
          <p:nvPr>
            <p:ph type="body" idx="1"/>
          </p:nvPr>
        </p:nvSpPr>
        <p:spPr>
          <a:xfrm>
            <a:off x="762000" y="1524000"/>
            <a:ext cx="7772400" cy="5105400"/>
          </a:xfrm>
        </p:spPr>
        <p:txBody>
          <a:bodyPr/>
          <a:lstStyle/>
          <a:p>
            <a:pPr marL="0" indent="0">
              <a:lnSpc>
                <a:spcPct val="90000"/>
              </a:lnSpc>
              <a:buNone/>
            </a:pPr>
            <a:r>
              <a:rPr lang="en-US" sz="2400" b="1" dirty="0" smtClean="0"/>
              <a:t>Outgoing</a:t>
            </a:r>
            <a:endParaRPr lang="en-US" sz="2400" dirty="0"/>
          </a:p>
          <a:p>
            <a:pPr marL="0" indent="0">
              <a:lnSpc>
                <a:spcPct val="90000"/>
              </a:lnSpc>
              <a:buNone/>
            </a:pPr>
            <a:endParaRPr lang="en-US" sz="1200" dirty="0" smtClean="0"/>
          </a:p>
          <a:p>
            <a:pPr>
              <a:lnSpc>
                <a:spcPct val="90000"/>
              </a:lnSpc>
            </a:pPr>
            <a:r>
              <a:rPr lang="en-US" sz="2400" dirty="0" smtClean="0"/>
              <a:t>Attention‑seeking</a:t>
            </a:r>
          </a:p>
          <a:p>
            <a:pPr>
              <a:lnSpc>
                <a:spcPct val="90000"/>
              </a:lnSpc>
            </a:pPr>
            <a:r>
              <a:rPr lang="en-US" sz="2400" dirty="0" smtClean="0"/>
              <a:t>Thrive </a:t>
            </a:r>
            <a:r>
              <a:rPr lang="en-US" sz="2400" dirty="0"/>
              <a:t>on being the center of social </a:t>
            </a:r>
            <a:r>
              <a:rPr lang="en-US" sz="2400" dirty="0" smtClean="0"/>
              <a:t>events</a:t>
            </a:r>
          </a:p>
          <a:p>
            <a:pPr>
              <a:lnSpc>
                <a:spcPct val="90000"/>
              </a:lnSpc>
            </a:pPr>
            <a:r>
              <a:rPr lang="en-US" sz="2400" dirty="0" smtClean="0"/>
              <a:t>Go </a:t>
            </a:r>
            <a:r>
              <a:rPr lang="en-US" sz="2400" dirty="0"/>
              <a:t>out of their way to be popular with </a:t>
            </a:r>
            <a:r>
              <a:rPr lang="en-US" sz="2400" dirty="0" smtClean="0"/>
              <a:t>others</a:t>
            </a:r>
          </a:p>
          <a:p>
            <a:pPr>
              <a:lnSpc>
                <a:spcPct val="90000"/>
              </a:lnSpc>
            </a:pPr>
            <a:r>
              <a:rPr lang="en-US" sz="2400" dirty="0" smtClean="0"/>
              <a:t>Confident </a:t>
            </a:r>
            <a:r>
              <a:rPr lang="en-US" sz="2400" dirty="0"/>
              <a:t>in their social </a:t>
            </a:r>
            <a:r>
              <a:rPr lang="en-US" sz="2400" dirty="0" smtClean="0"/>
              <a:t>skills</a:t>
            </a:r>
          </a:p>
          <a:p>
            <a:pPr>
              <a:lnSpc>
                <a:spcPct val="90000"/>
              </a:lnSpc>
            </a:pPr>
            <a:r>
              <a:rPr lang="en-US" sz="2400" dirty="0" smtClean="0"/>
              <a:t>Prone </a:t>
            </a:r>
            <a:r>
              <a:rPr lang="en-US" sz="2400" dirty="0"/>
              <a:t>to boredom</a:t>
            </a:r>
            <a:endParaRPr lang="en-US" sz="2400" dirty="0" smtClean="0"/>
          </a:p>
          <a:p>
            <a:pPr>
              <a:lnSpc>
                <a:spcPct val="90000"/>
              </a:lnSpc>
            </a:pPr>
            <a:r>
              <a:rPr lang="en-US" sz="2400" dirty="0" smtClean="0"/>
              <a:t>Impulsive tendency</a:t>
            </a:r>
          </a:p>
          <a:p>
            <a:pPr marL="0" indent="0">
              <a:lnSpc>
                <a:spcPct val="90000"/>
              </a:lnSpc>
              <a:buNone/>
            </a:pPr>
            <a:endParaRPr lang="en-US" sz="1200" dirty="0" smtClean="0"/>
          </a:p>
          <a:p>
            <a:pPr marL="0" indent="0">
              <a:lnSpc>
                <a:spcPct val="90000"/>
              </a:lnSpc>
              <a:buNone/>
            </a:pPr>
            <a:r>
              <a:rPr lang="en-US" sz="2400" b="1" dirty="0" smtClean="0"/>
              <a:t>Dominant</a:t>
            </a:r>
          </a:p>
          <a:p>
            <a:pPr marL="0" indent="0">
              <a:lnSpc>
                <a:spcPct val="90000"/>
              </a:lnSpc>
              <a:buNone/>
            </a:pPr>
            <a:endParaRPr lang="en-US" sz="1200" dirty="0" smtClean="0"/>
          </a:p>
          <a:p>
            <a:pPr>
              <a:lnSpc>
                <a:spcPct val="90000"/>
              </a:lnSpc>
            </a:pPr>
            <a:r>
              <a:rPr lang="en-US" sz="2400" dirty="0" smtClean="0"/>
              <a:t>Enjoy </a:t>
            </a:r>
            <a:r>
              <a:rPr lang="en-US" sz="2400" dirty="0"/>
              <a:t>the power to direct others and to evoke </a:t>
            </a:r>
            <a:r>
              <a:rPr lang="en-US" sz="2400" dirty="0" smtClean="0"/>
              <a:t>respect</a:t>
            </a:r>
          </a:p>
          <a:p>
            <a:pPr>
              <a:lnSpc>
                <a:spcPct val="90000"/>
              </a:lnSpc>
            </a:pPr>
            <a:r>
              <a:rPr lang="en-US" sz="2400" dirty="0" smtClean="0"/>
              <a:t>Can </a:t>
            </a:r>
            <a:r>
              <a:rPr lang="en-US" sz="2400" dirty="0"/>
              <a:t>be tough and </a:t>
            </a:r>
            <a:r>
              <a:rPr lang="en-US" sz="2400" dirty="0" smtClean="0"/>
              <a:t>unsentimental</a:t>
            </a:r>
          </a:p>
          <a:p>
            <a:pPr>
              <a:lnSpc>
                <a:spcPct val="90000"/>
              </a:lnSpc>
            </a:pPr>
            <a:r>
              <a:rPr lang="en-US" sz="2400" dirty="0" smtClean="0"/>
              <a:t>Potential for effective leadership</a:t>
            </a:r>
            <a:endParaRPr lang="en-US" altLang="en-US" sz="2400" dirty="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2060"/>
                </a:solidFill>
              </a:rPr>
              <a:t>Outgoing–Dominant </a:t>
            </a:r>
            <a:r>
              <a:rPr lang="en-US" sz="4000" b="1" dirty="0" smtClean="0">
                <a:solidFill>
                  <a:srgbClr val="002060"/>
                </a:solidFill>
              </a:rPr>
              <a:t>Composite</a:t>
            </a:r>
            <a:r>
              <a:rPr lang="en-US" sz="3600" dirty="0" smtClean="0"/>
              <a:t/>
            </a:r>
            <a:br>
              <a:rPr lang="en-US" sz="3600" dirty="0" smtClean="0"/>
            </a:br>
            <a:r>
              <a:rPr lang="en-US" sz="3200" b="1" dirty="0" smtClean="0">
                <a:solidFill>
                  <a:srgbClr val="C00000"/>
                </a:solidFill>
              </a:rPr>
              <a:t>High-Dominance Extravert</a:t>
            </a:r>
            <a:endParaRPr lang="en-US" sz="3200" b="1" dirty="0">
              <a:solidFill>
                <a:srgbClr val="C00000"/>
              </a:solidFill>
            </a:endParaRPr>
          </a:p>
        </p:txBody>
      </p:sp>
      <p:sp>
        <p:nvSpPr>
          <p:cNvPr id="3" name="Content Placeholder 2"/>
          <p:cNvSpPr>
            <a:spLocks noGrp="1"/>
          </p:cNvSpPr>
          <p:nvPr>
            <p:ph idx="1"/>
          </p:nvPr>
        </p:nvSpPr>
        <p:spPr>
          <a:xfrm>
            <a:off x="685800" y="1981200"/>
            <a:ext cx="7772400" cy="4495800"/>
          </a:xfrm>
        </p:spPr>
        <p:txBody>
          <a:bodyPr/>
          <a:lstStyle/>
          <a:p>
            <a:pPr marL="0" indent="0">
              <a:buNone/>
            </a:pPr>
            <a:r>
              <a:rPr lang="en-US" b="1" dirty="0" smtClean="0">
                <a:solidFill>
                  <a:srgbClr val="00B050"/>
                </a:solidFill>
              </a:rPr>
              <a:t>Primary Personality Patterns</a:t>
            </a:r>
            <a:r>
              <a:rPr lang="en-US" dirty="0" smtClean="0"/>
              <a:t> </a:t>
            </a:r>
            <a:endParaRPr lang="en-US" dirty="0"/>
          </a:p>
          <a:p>
            <a:pPr marL="0" indent="0">
              <a:buNone/>
            </a:pPr>
            <a:r>
              <a:rPr lang="en-US" dirty="0" smtClean="0"/>
              <a:t>Outgoing/gregarious (Scale 3, level </a:t>
            </a:r>
            <a:r>
              <a:rPr lang="en-US" i="1" dirty="0" smtClean="0"/>
              <a:t>b</a:t>
            </a:r>
            <a:r>
              <a:rPr lang="en-US" dirty="0" smtClean="0"/>
              <a:t>)</a:t>
            </a:r>
          </a:p>
          <a:p>
            <a:pPr marL="0" indent="0">
              <a:buNone/>
            </a:pPr>
            <a:r>
              <a:rPr lang="en-US" dirty="0" smtClean="0"/>
              <a:t>Dominant/controlling </a:t>
            </a:r>
            <a:r>
              <a:rPr lang="en-US" dirty="0"/>
              <a:t>(Scale </a:t>
            </a:r>
            <a:r>
              <a:rPr lang="en-US" dirty="0" smtClean="0"/>
              <a:t>1A, </a:t>
            </a:r>
            <a:r>
              <a:rPr lang="en-US" dirty="0"/>
              <a:t>level </a:t>
            </a:r>
            <a:r>
              <a:rPr lang="en-US" i="1" dirty="0"/>
              <a:t>b</a:t>
            </a:r>
            <a:r>
              <a:rPr lang="en-US" dirty="0" smtClean="0"/>
              <a:t>)</a:t>
            </a:r>
          </a:p>
          <a:p>
            <a:pPr marL="0" indent="0">
              <a:buNone/>
            </a:pPr>
            <a:r>
              <a:rPr lang="en-US" b="1" dirty="0" smtClean="0">
                <a:solidFill>
                  <a:srgbClr val="FFC000"/>
                </a:solidFill>
              </a:rPr>
              <a:t>Secondary Personality Patterns</a:t>
            </a:r>
            <a:r>
              <a:rPr lang="en-US" dirty="0" smtClean="0">
                <a:solidFill>
                  <a:srgbClr val="FFC000"/>
                </a:solidFill>
              </a:rPr>
              <a:t> </a:t>
            </a:r>
          </a:p>
          <a:p>
            <a:pPr marL="0" indent="0">
              <a:buNone/>
            </a:pPr>
            <a:r>
              <a:rPr lang="en-US" dirty="0"/>
              <a:t>Accommodating/cooperative (Scale 4, level </a:t>
            </a:r>
            <a:r>
              <a:rPr lang="en-US" i="1" dirty="0"/>
              <a:t>a</a:t>
            </a:r>
            <a:r>
              <a:rPr lang="en-US" dirty="0"/>
              <a:t>)</a:t>
            </a:r>
          </a:p>
          <a:p>
            <a:pPr marL="0" indent="0">
              <a:buNone/>
            </a:pPr>
            <a:r>
              <a:rPr lang="en-US" dirty="0" smtClean="0"/>
              <a:t>Ambitious/confident </a:t>
            </a:r>
            <a:r>
              <a:rPr lang="en-US" dirty="0"/>
              <a:t>(Scale </a:t>
            </a:r>
            <a:r>
              <a:rPr lang="en-US" dirty="0" smtClean="0"/>
              <a:t>2, </a:t>
            </a:r>
            <a:r>
              <a:rPr lang="en-US" dirty="0"/>
              <a:t>level </a:t>
            </a:r>
            <a:r>
              <a:rPr lang="en-US" i="1" dirty="0" smtClean="0"/>
              <a:t>a</a:t>
            </a:r>
            <a:r>
              <a:rPr lang="en-US" dirty="0" smtClean="0"/>
              <a:t>)</a:t>
            </a:r>
          </a:p>
          <a:p>
            <a:pPr marL="0" indent="0">
              <a:buNone/>
            </a:pPr>
            <a:r>
              <a:rPr lang="en-US" dirty="0" smtClean="0"/>
              <a:t>Dauntless/adventurous </a:t>
            </a:r>
            <a:r>
              <a:rPr lang="en-US" dirty="0"/>
              <a:t>(Scale </a:t>
            </a:r>
            <a:r>
              <a:rPr lang="en-US" dirty="0" smtClean="0"/>
              <a:t>1B, </a:t>
            </a:r>
            <a:r>
              <a:rPr lang="en-US" dirty="0"/>
              <a:t>level </a:t>
            </a:r>
            <a:r>
              <a:rPr lang="en-US" i="1" dirty="0"/>
              <a:t>a</a:t>
            </a:r>
            <a:r>
              <a:rPr lang="en-US" dirty="0" smtClean="0"/>
              <a:t>)</a:t>
            </a:r>
          </a:p>
          <a:p>
            <a:pPr marL="0" indent="0">
              <a:buNone/>
            </a:pPr>
            <a:endParaRPr lang="en-US" dirty="0"/>
          </a:p>
        </p:txBody>
      </p:sp>
    </p:spTree>
    <p:extLst>
      <p:ext uri="{BB962C8B-B14F-4D97-AF65-F5344CB8AC3E}">
        <p14:creationId xmlns:p14="http://schemas.microsoft.com/office/powerpoint/2010/main" val="2402879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Personality Profile: Executive Summary</a:t>
            </a:r>
            <a:endParaRPr lang="en-US" sz="3200" b="1" dirty="0"/>
          </a:p>
        </p:txBody>
      </p:sp>
      <p:sp>
        <p:nvSpPr>
          <p:cNvPr id="3" name="Content Placeholder 2"/>
          <p:cNvSpPr>
            <a:spLocks noGrp="1"/>
          </p:cNvSpPr>
          <p:nvPr>
            <p:ph idx="1"/>
          </p:nvPr>
        </p:nvSpPr>
        <p:spPr>
          <a:xfrm>
            <a:off x="685800" y="1600200"/>
            <a:ext cx="7772400" cy="5029200"/>
          </a:xfrm>
        </p:spPr>
        <p:txBody>
          <a:bodyPr/>
          <a:lstStyle/>
          <a:p>
            <a:pPr>
              <a:buFont typeface="Arial" panose="020B0604020202020204" pitchFamily="34" charset="0"/>
              <a:buChar char="•"/>
            </a:pPr>
            <a:r>
              <a:rPr lang="en-US" sz="1800" b="1" dirty="0">
                <a:solidFill>
                  <a:schemeClr val="accent1"/>
                </a:solidFill>
              </a:rPr>
              <a:t>Outgoing</a:t>
            </a:r>
            <a:r>
              <a:rPr lang="en-US" sz="1800" dirty="0">
                <a:solidFill>
                  <a:schemeClr val="accent1"/>
                </a:solidFill>
              </a:rPr>
              <a:t> </a:t>
            </a:r>
            <a:r>
              <a:rPr lang="en-US" sz="1800" dirty="0" smtClean="0">
                <a:solidFill>
                  <a:schemeClr val="accent1"/>
                </a:solidFill>
              </a:rPr>
              <a:t>types</a:t>
            </a:r>
            <a:r>
              <a:rPr lang="en-US" sz="1800" dirty="0" smtClean="0"/>
              <a:t>: Dramatic </a:t>
            </a:r>
            <a:r>
              <a:rPr lang="en-US" sz="1800" dirty="0"/>
              <a:t>attention‑getters who thrive on being the center of social events, go out of their way to be popular with others, and are confident in their social skills; </a:t>
            </a:r>
            <a:r>
              <a:rPr lang="en-US" sz="1800" dirty="0" smtClean="0"/>
              <a:t>may </a:t>
            </a:r>
            <a:r>
              <a:rPr lang="en-US" sz="1800" dirty="0"/>
              <a:t>have an impulsive tendency and be prone to </a:t>
            </a:r>
            <a:r>
              <a:rPr lang="en-US" sz="1800" dirty="0" smtClean="0"/>
              <a:t>boredom.</a:t>
            </a:r>
          </a:p>
          <a:p>
            <a:pPr>
              <a:buFont typeface="Arial" panose="020B0604020202020204" pitchFamily="34" charset="0"/>
              <a:buChar char="•"/>
            </a:pPr>
            <a:r>
              <a:rPr lang="en-US" sz="1800" b="1" dirty="0" smtClean="0">
                <a:solidFill>
                  <a:schemeClr val="accent1"/>
                </a:solidFill>
              </a:rPr>
              <a:t>Dominant</a:t>
            </a:r>
            <a:r>
              <a:rPr lang="en-US" sz="1800" dirty="0" smtClean="0">
                <a:solidFill>
                  <a:schemeClr val="accent1"/>
                </a:solidFill>
              </a:rPr>
              <a:t> </a:t>
            </a:r>
            <a:r>
              <a:rPr lang="en-US" sz="1800" dirty="0">
                <a:solidFill>
                  <a:schemeClr val="accent1"/>
                </a:solidFill>
              </a:rPr>
              <a:t>types</a:t>
            </a:r>
            <a:r>
              <a:rPr lang="en-US" sz="1800" dirty="0"/>
              <a:t>:</a:t>
            </a:r>
            <a:r>
              <a:rPr lang="en-US" sz="1800" dirty="0" smtClean="0"/>
              <a:t> Enjoy </a:t>
            </a:r>
            <a:r>
              <a:rPr lang="en-US" sz="1800" dirty="0"/>
              <a:t>the power to direct others and to evoke obedience and </a:t>
            </a:r>
            <a:r>
              <a:rPr lang="en-US" sz="1800" dirty="0" smtClean="0"/>
              <a:t>respect; can </a:t>
            </a:r>
            <a:r>
              <a:rPr lang="en-US" sz="1800" dirty="0"/>
              <a:t>be tough and unsentimental and often make effective </a:t>
            </a:r>
            <a:r>
              <a:rPr lang="en-US" sz="1800" dirty="0" smtClean="0"/>
              <a:t>leaders.</a:t>
            </a:r>
          </a:p>
          <a:p>
            <a:pPr>
              <a:buFont typeface="Arial" panose="020B0604020202020204" pitchFamily="34" charset="0"/>
              <a:buChar char="•"/>
            </a:pPr>
            <a:r>
              <a:rPr lang="en-US" sz="1800" b="1" dirty="0">
                <a:solidFill>
                  <a:srgbClr val="FFC000"/>
                </a:solidFill>
              </a:rPr>
              <a:t>Accommodating</a:t>
            </a:r>
            <a:r>
              <a:rPr lang="en-US" sz="1800" dirty="0">
                <a:solidFill>
                  <a:srgbClr val="FFC000"/>
                </a:solidFill>
              </a:rPr>
              <a:t> types</a:t>
            </a:r>
            <a:r>
              <a:rPr lang="en-US" sz="1800" dirty="0"/>
              <a:t>: Notably cordial, cooperative, and amicable; are willing to adapt their preferences to be compatible with those of others, to reconcile differences to achieve peaceable solutions, and to concede or compromise when necessary</a:t>
            </a:r>
            <a:r>
              <a:rPr lang="en-US" sz="1800" dirty="0" smtClean="0"/>
              <a:t>.</a:t>
            </a:r>
            <a:endParaRPr lang="en-US" sz="1800" b="1" dirty="0" smtClean="0">
              <a:solidFill>
                <a:srgbClr val="FFC000"/>
              </a:solidFill>
            </a:endParaRPr>
          </a:p>
          <a:p>
            <a:pPr>
              <a:buFont typeface="Arial" panose="020B0604020202020204" pitchFamily="34" charset="0"/>
              <a:buChar char="•"/>
            </a:pPr>
            <a:r>
              <a:rPr lang="en-US" sz="1800" b="1" dirty="0" smtClean="0">
                <a:solidFill>
                  <a:srgbClr val="FFC000"/>
                </a:solidFill>
              </a:rPr>
              <a:t>Ambitious</a:t>
            </a:r>
            <a:r>
              <a:rPr lang="en-US" sz="1800" dirty="0" smtClean="0">
                <a:solidFill>
                  <a:srgbClr val="FFC000"/>
                </a:solidFill>
              </a:rPr>
              <a:t> </a:t>
            </a:r>
            <a:r>
              <a:rPr lang="en-US" sz="1800" dirty="0">
                <a:solidFill>
                  <a:srgbClr val="FFC000"/>
                </a:solidFill>
              </a:rPr>
              <a:t>types</a:t>
            </a:r>
            <a:r>
              <a:rPr lang="en-US" sz="1800" dirty="0"/>
              <a:t>:</a:t>
            </a:r>
            <a:r>
              <a:rPr lang="en-US" sz="1800" dirty="0" smtClean="0"/>
              <a:t> Bold</a:t>
            </a:r>
            <a:r>
              <a:rPr lang="en-US" sz="1800" dirty="0"/>
              <a:t>, competitive, and self-assured; </a:t>
            </a:r>
            <a:r>
              <a:rPr lang="en-US" sz="1800" dirty="0" smtClean="0"/>
              <a:t>easily </a:t>
            </a:r>
            <a:r>
              <a:rPr lang="en-US" sz="1800" dirty="0"/>
              <a:t>assume leadership roles, expect others to recognize their special qualities, and may act as though </a:t>
            </a:r>
            <a:r>
              <a:rPr lang="en-US" sz="1800" dirty="0" smtClean="0"/>
              <a:t>entitled.</a:t>
            </a:r>
          </a:p>
          <a:p>
            <a:pPr>
              <a:buFont typeface="Arial" panose="020B0604020202020204" pitchFamily="34" charset="0"/>
              <a:buChar char="•"/>
            </a:pPr>
            <a:r>
              <a:rPr lang="en-US" sz="1800" b="1" dirty="0" smtClean="0">
                <a:solidFill>
                  <a:srgbClr val="FFC000"/>
                </a:solidFill>
              </a:rPr>
              <a:t>Dauntless</a:t>
            </a:r>
            <a:r>
              <a:rPr lang="en-US" sz="1800" dirty="0" smtClean="0">
                <a:solidFill>
                  <a:srgbClr val="FFC000"/>
                </a:solidFill>
              </a:rPr>
              <a:t> </a:t>
            </a:r>
            <a:r>
              <a:rPr lang="en-US" sz="1800" dirty="0">
                <a:solidFill>
                  <a:srgbClr val="FFC000"/>
                </a:solidFill>
              </a:rPr>
              <a:t>types</a:t>
            </a:r>
            <a:r>
              <a:rPr lang="en-US" sz="1800" dirty="0"/>
              <a:t>: </a:t>
            </a:r>
            <a:r>
              <a:rPr lang="en-US" sz="1800" dirty="0" smtClean="0"/>
              <a:t>Tend </a:t>
            </a:r>
            <a:r>
              <a:rPr lang="en-US" sz="1800" dirty="0"/>
              <a:t>to flout tradition, conventional standards, and cultural mores, dislike following routine, and may act impulsively and recklessly; </a:t>
            </a:r>
            <a:r>
              <a:rPr lang="en-US" sz="1800" dirty="0" smtClean="0"/>
              <a:t>resistant </a:t>
            </a:r>
            <a:r>
              <a:rPr lang="en-US" sz="1800" dirty="0"/>
              <a:t>to coercion and may exhibit a strong need for autonomy and </a:t>
            </a:r>
            <a:r>
              <a:rPr lang="en-US" sz="1800" dirty="0" smtClean="0"/>
              <a:t>self-determination.</a:t>
            </a:r>
          </a:p>
        </p:txBody>
      </p:sp>
    </p:spTree>
    <p:extLst>
      <p:ext uri="{BB962C8B-B14F-4D97-AF65-F5344CB8AC3E}">
        <p14:creationId xmlns:p14="http://schemas.microsoft.com/office/powerpoint/2010/main" val="4261301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Outgoing/gregarious</a:t>
            </a:r>
            <a:endParaRPr lang="en-US" dirty="0">
              <a:solidFill>
                <a:srgbClr val="00B050"/>
              </a:solidFill>
            </a:endParaRPr>
          </a:p>
        </p:txBody>
      </p:sp>
      <p:sp>
        <p:nvSpPr>
          <p:cNvPr id="3" name="Text Placeholder 2"/>
          <p:cNvSpPr>
            <a:spLocks noGrp="1"/>
          </p:cNvSpPr>
          <p:nvPr>
            <p:ph type="body" sz="half" idx="1"/>
          </p:nvPr>
        </p:nvSpPr>
        <p:spPr>
          <a:xfrm>
            <a:off x="685800" y="1828800"/>
            <a:ext cx="4038600" cy="4343400"/>
          </a:xfrm>
        </p:spPr>
        <p:txBody>
          <a:bodyPr/>
          <a:lstStyle/>
          <a:p>
            <a:pPr marL="0" indent="0">
              <a:buNone/>
            </a:pPr>
            <a:r>
              <a:rPr lang="en-US" sz="2800" dirty="0"/>
              <a:t>Dramatic attention‑getters who thrive on being the center of social events, go out of their way to be popular with others, and are confident in their social skills; may have an impulsive tendency and be prone to boredom.</a:t>
            </a:r>
          </a:p>
          <a:p>
            <a:pPr marL="0" indent="0">
              <a:buNone/>
            </a:pPr>
            <a:endParaRPr lang="en-US" dirty="0"/>
          </a:p>
        </p:txBody>
      </p:sp>
      <p:pic>
        <p:nvPicPr>
          <p:cNvPr id="10" name="Content Placeholder 9"/>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237403" y="1981200"/>
            <a:ext cx="2631593" cy="1981200"/>
          </a:xfrm>
        </p:spPr>
      </p:pic>
      <p:pic>
        <p:nvPicPr>
          <p:cNvPr id="12" name="Content Placeholder 11"/>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5757394" y="4114800"/>
            <a:ext cx="1591611" cy="1981200"/>
          </a:xfrm>
        </p:spPr>
      </p:pic>
    </p:spTree>
    <p:extLst>
      <p:ext uri="{BB962C8B-B14F-4D97-AF65-F5344CB8AC3E}">
        <p14:creationId xmlns:p14="http://schemas.microsoft.com/office/powerpoint/2010/main" val="2782097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Dominant/controlling</a:t>
            </a:r>
          </a:p>
        </p:txBody>
      </p:sp>
      <p:sp>
        <p:nvSpPr>
          <p:cNvPr id="3" name="Text Placeholder 2"/>
          <p:cNvSpPr>
            <a:spLocks noGrp="1"/>
          </p:cNvSpPr>
          <p:nvPr>
            <p:ph type="body" sz="half" idx="1"/>
          </p:nvPr>
        </p:nvSpPr>
        <p:spPr>
          <a:xfrm>
            <a:off x="685800" y="1828800"/>
            <a:ext cx="3886200" cy="4343400"/>
          </a:xfrm>
        </p:spPr>
        <p:txBody>
          <a:bodyPr/>
          <a:lstStyle/>
          <a:p>
            <a:pPr marL="0" indent="0">
              <a:buNone/>
            </a:pPr>
            <a:r>
              <a:rPr lang="en-US" dirty="0"/>
              <a:t>Enjoy the power to direct others and to evoke obedience and respect; can be tough and unsentimental and often make effective leaders.</a:t>
            </a:r>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815021" y="1981200"/>
            <a:ext cx="3414579" cy="1945992"/>
          </a:xfrm>
        </p:spPr>
      </p:pic>
      <p:pic>
        <p:nvPicPr>
          <p:cNvPr id="7" name="Content Placeholder 6"/>
          <p:cNvPicPr>
            <a:picLocks noGrp="1" noChangeAspect="1"/>
          </p:cNvPicPr>
          <p:nvPr>
            <p:ph sz="quarter" idx="3"/>
          </p:nvPr>
        </p:nvPicPr>
        <p:blipFill>
          <a:blip r:embed="rId4">
            <a:extLst>
              <a:ext uri="{28A0092B-C50C-407E-A947-70E740481C1C}">
                <a14:useLocalDpi xmlns:a14="http://schemas.microsoft.com/office/drawing/2010/main" val="0"/>
              </a:ext>
            </a:extLst>
          </a:blip>
          <a:stretch>
            <a:fillRect/>
          </a:stretch>
        </p:blipFill>
        <p:spPr>
          <a:xfrm>
            <a:off x="4817107" y="4114800"/>
            <a:ext cx="3412493" cy="2057400"/>
          </a:xfrm>
        </p:spPr>
      </p:pic>
    </p:spTree>
    <p:extLst>
      <p:ext uri="{BB962C8B-B14F-4D97-AF65-F5344CB8AC3E}">
        <p14:creationId xmlns:p14="http://schemas.microsoft.com/office/powerpoint/2010/main" val="359282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0850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Accommodating/cooperative</a:t>
            </a:r>
          </a:p>
        </p:txBody>
      </p:sp>
      <p:sp>
        <p:nvSpPr>
          <p:cNvPr id="3" name="Text Placeholder 2"/>
          <p:cNvSpPr>
            <a:spLocks noGrp="1"/>
          </p:cNvSpPr>
          <p:nvPr>
            <p:ph type="body" sz="half" idx="1"/>
          </p:nvPr>
        </p:nvSpPr>
        <p:spPr>
          <a:xfrm>
            <a:off x="685800" y="1828800"/>
            <a:ext cx="3962400" cy="4343400"/>
          </a:xfrm>
        </p:spPr>
        <p:txBody>
          <a:bodyPr/>
          <a:lstStyle/>
          <a:p>
            <a:pPr marL="0" indent="0">
              <a:buNone/>
            </a:pPr>
            <a:r>
              <a:rPr lang="en-US" sz="2800" dirty="0" smtClean="0"/>
              <a:t>Cordial</a:t>
            </a:r>
            <a:r>
              <a:rPr lang="en-US" sz="2800" dirty="0"/>
              <a:t>, cooperative, and amicable; are willing to adapt their preferences to be compatible with those of others, to reconcile differences to achieve peaceable solutions, and to concede or compromise when necessary</a:t>
            </a:r>
            <a:r>
              <a:rPr lang="en-US" sz="2800" dirty="0" smtClean="0"/>
              <a:t>.</a:t>
            </a:r>
            <a:endParaRPr lang="en-US" sz="2800" dirty="0"/>
          </a:p>
        </p:txBody>
      </p:sp>
      <p:pic>
        <p:nvPicPr>
          <p:cNvPr id="8" name="Content Placeholder 7"/>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953000" y="1859890"/>
            <a:ext cx="3313992" cy="2102510"/>
          </a:xfrm>
        </p:spPr>
      </p:pic>
      <p:pic>
        <p:nvPicPr>
          <p:cNvPr id="9" name="Content Placeholder 8"/>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4959323" y="4114800"/>
            <a:ext cx="3310359" cy="2057400"/>
          </a:xfrm>
        </p:spPr>
      </p:pic>
    </p:spTree>
    <p:extLst>
      <p:ext uri="{BB962C8B-B14F-4D97-AF65-F5344CB8AC3E}">
        <p14:creationId xmlns:p14="http://schemas.microsoft.com/office/powerpoint/2010/main" val="788158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Ambitious/confident</a:t>
            </a:r>
          </a:p>
        </p:txBody>
      </p:sp>
      <p:sp>
        <p:nvSpPr>
          <p:cNvPr id="3" name="Text Placeholder 2"/>
          <p:cNvSpPr>
            <a:spLocks noGrp="1"/>
          </p:cNvSpPr>
          <p:nvPr>
            <p:ph type="body" sz="half" idx="1"/>
          </p:nvPr>
        </p:nvSpPr>
        <p:spPr>
          <a:xfrm>
            <a:off x="685800" y="1828800"/>
            <a:ext cx="3886200" cy="4343400"/>
          </a:xfrm>
        </p:spPr>
        <p:txBody>
          <a:bodyPr/>
          <a:lstStyle/>
          <a:p>
            <a:pPr marL="0" indent="0">
              <a:buNone/>
            </a:pPr>
            <a:r>
              <a:rPr lang="en-US" dirty="0"/>
              <a:t>Bold, competitive, and self-assured; easily assume leadership roles, expect others to recognize their special qualities, and may act as though entitled</a:t>
            </a:r>
            <a:r>
              <a:rPr lang="en-US" dirty="0" smtClean="0"/>
              <a:t>.</a:t>
            </a:r>
            <a:endParaRPr lang="en-US" dirty="0"/>
          </a:p>
        </p:txBody>
      </p:sp>
      <p:pic>
        <p:nvPicPr>
          <p:cNvPr id="8" name="Content Placeholder 7"/>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668494" y="1600200"/>
            <a:ext cx="1621959" cy="2514600"/>
          </a:xfrm>
        </p:spPr>
      </p:pic>
      <p:pic>
        <p:nvPicPr>
          <p:cNvPr id="9" name="Content Placeholder 8"/>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4648200" y="4267200"/>
            <a:ext cx="3810000" cy="1905000"/>
          </a:xfrm>
        </p:spPr>
      </p:pic>
    </p:spTree>
    <p:extLst>
      <p:ext uri="{BB962C8B-B14F-4D97-AF65-F5344CB8AC3E}">
        <p14:creationId xmlns:p14="http://schemas.microsoft.com/office/powerpoint/2010/main" val="4177406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Dauntless/adventurous</a:t>
            </a:r>
          </a:p>
        </p:txBody>
      </p:sp>
      <p:sp>
        <p:nvSpPr>
          <p:cNvPr id="3" name="Text Placeholder 2"/>
          <p:cNvSpPr>
            <a:spLocks noGrp="1"/>
          </p:cNvSpPr>
          <p:nvPr>
            <p:ph type="body" sz="half" idx="1"/>
          </p:nvPr>
        </p:nvSpPr>
        <p:spPr>
          <a:xfrm>
            <a:off x="685800" y="1828800"/>
            <a:ext cx="3886200" cy="4343400"/>
          </a:xfrm>
        </p:spPr>
        <p:txBody>
          <a:bodyPr/>
          <a:lstStyle/>
          <a:p>
            <a:pPr marL="0" indent="0">
              <a:buNone/>
            </a:pPr>
            <a:r>
              <a:rPr lang="en-US" sz="2800" dirty="0"/>
              <a:t>Tend to flout tradition, conventional standards, and cultural mores, dislike following routine, and may act impulsively and recklessly; resistant to coercion and may exhibit a strong need for autonomy and self-determination.</a:t>
            </a:r>
          </a:p>
          <a:p>
            <a:pPr marL="0" indent="0">
              <a:buNone/>
            </a:pPr>
            <a:endParaRPr lang="en-US" dirty="0"/>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883331" y="1981200"/>
            <a:ext cx="3339737" cy="1981200"/>
          </a:xfrm>
        </p:spPr>
      </p:pic>
      <p:pic>
        <p:nvPicPr>
          <p:cNvPr id="7" name="Content Placeholder 6"/>
          <p:cNvPicPr>
            <a:picLocks noGrp="1" noChangeAspect="1"/>
          </p:cNvPicPr>
          <p:nvPr>
            <p:ph sz="quarter" idx="3"/>
          </p:nvPr>
        </p:nvPicPr>
        <p:blipFill>
          <a:blip r:embed="rId4" cstate="print">
            <a:extLst>
              <a:ext uri="{28A0092B-C50C-407E-A947-70E740481C1C}">
                <a14:useLocalDpi xmlns:a14="http://schemas.microsoft.com/office/drawing/2010/main" val="0"/>
              </a:ext>
            </a:extLst>
          </a:blip>
          <a:stretch>
            <a:fillRect/>
          </a:stretch>
        </p:blipFill>
        <p:spPr>
          <a:xfrm>
            <a:off x="5486400" y="4191000"/>
            <a:ext cx="2100789" cy="1981200"/>
          </a:xfrm>
        </p:spPr>
      </p:pic>
    </p:spTree>
    <p:extLst>
      <p:ext uri="{BB962C8B-B14F-4D97-AF65-F5344CB8AC3E}">
        <p14:creationId xmlns:p14="http://schemas.microsoft.com/office/powerpoint/2010/main" val="3154423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The Personality Profile of </a:t>
            </a:r>
            <a:r>
              <a:rPr lang="en-US" sz="3200" b="1" dirty="0" smtClean="0"/>
              <a:t>Kim Jong Un</a:t>
            </a:r>
            <a:r>
              <a:rPr lang="en-US" sz="2400" b="1" dirty="0" smtClean="0"/>
              <a:t/>
            </a:r>
            <a:br>
              <a:rPr lang="en-US" sz="2400" b="1" dirty="0" smtClean="0"/>
            </a:br>
            <a:r>
              <a:rPr lang="en-US" sz="2400" b="1" i="1" dirty="0" smtClean="0"/>
              <a:t>Abstract</a:t>
            </a:r>
            <a:endParaRPr lang="en-US" sz="2400" i="1" dirty="0"/>
          </a:p>
        </p:txBody>
      </p:sp>
      <p:sp>
        <p:nvSpPr>
          <p:cNvPr id="3" name="Content Placeholder 2"/>
          <p:cNvSpPr>
            <a:spLocks noGrp="1"/>
          </p:cNvSpPr>
          <p:nvPr>
            <p:ph idx="1"/>
          </p:nvPr>
        </p:nvSpPr>
        <p:spPr>
          <a:xfrm>
            <a:off x="685800" y="1828800"/>
            <a:ext cx="7772400" cy="4267200"/>
          </a:xfrm>
        </p:spPr>
        <p:txBody>
          <a:bodyPr/>
          <a:lstStyle/>
          <a:p>
            <a:r>
              <a:rPr lang="en-US" sz="1200" dirty="0" smtClean="0"/>
              <a:t>Kim Jong-un’s </a:t>
            </a:r>
            <a:r>
              <a:rPr lang="en-US" sz="1200" dirty="0"/>
              <a:t>primary personality patterns </a:t>
            </a:r>
            <a:r>
              <a:rPr lang="en-US" sz="1200" dirty="0" smtClean="0"/>
              <a:t>are Outgoing/gregarious (extraverted) </a:t>
            </a:r>
            <a:r>
              <a:rPr lang="en-US" sz="1200" dirty="0"/>
              <a:t>and </a:t>
            </a:r>
            <a:r>
              <a:rPr lang="en-US" sz="1200" dirty="0" smtClean="0"/>
              <a:t>Dominant/controlling (assertive), </a:t>
            </a:r>
            <a:r>
              <a:rPr lang="en-US" sz="1200" dirty="0"/>
              <a:t>supplemented by secondary </a:t>
            </a:r>
            <a:r>
              <a:rPr lang="en-US" sz="1200" dirty="0" smtClean="0"/>
              <a:t>Accommodating/cooperative (conciliatory) Ambitious/confident (narcissistic), and Dauntless/adventurous (unconventional) features</a:t>
            </a:r>
            <a:r>
              <a:rPr lang="en-US" sz="1200" dirty="0"/>
              <a:t>. </a:t>
            </a:r>
            <a:r>
              <a:rPr lang="en-US" sz="1200" dirty="0" smtClean="0"/>
              <a:t>Based on </a:t>
            </a:r>
            <a:r>
              <a:rPr lang="en-US" sz="1200" dirty="0"/>
              <a:t>his Outgoing–Dominant primary personality composite, Kim may be classified as a </a:t>
            </a:r>
            <a:r>
              <a:rPr lang="en-US" sz="1200" i="1" dirty="0"/>
              <a:t>high-dominance extravert</a:t>
            </a:r>
            <a:r>
              <a:rPr lang="en-US" sz="1200" dirty="0"/>
              <a:t>.</a:t>
            </a:r>
          </a:p>
          <a:p>
            <a:pPr marL="0" indent="0">
              <a:buNone/>
            </a:pPr>
            <a:endParaRPr lang="en-US" sz="1200" dirty="0"/>
          </a:p>
          <a:p>
            <a:r>
              <a:rPr lang="en-US" sz="1200" b="1" dirty="0"/>
              <a:t>Outgoing</a:t>
            </a:r>
            <a:r>
              <a:rPr lang="en-US" sz="1200" dirty="0"/>
              <a:t> individuals are dramatic attention‑getters who thrive on being the center of social events, go out of their way to be popular with others, and are confident in their social skills; they may have an impulsive tendency and be prone to boredom. </a:t>
            </a:r>
            <a:r>
              <a:rPr lang="en-US" sz="1200" b="1" dirty="0"/>
              <a:t>Dominant</a:t>
            </a:r>
            <a:r>
              <a:rPr lang="en-US" sz="1200" dirty="0"/>
              <a:t> individuals enjoy the power to direct others and to evoke obedience and respect; they can be tough and unsentimental and often make effective leaders</a:t>
            </a:r>
            <a:r>
              <a:rPr lang="en-US" sz="1200" dirty="0" smtClean="0"/>
              <a:t>. </a:t>
            </a:r>
            <a:r>
              <a:rPr lang="en-US" sz="1200" b="1" dirty="0"/>
              <a:t>Accommodating</a:t>
            </a:r>
            <a:r>
              <a:rPr lang="en-US" sz="1200" dirty="0"/>
              <a:t> individuals are notably cordial, cooperative, and amicable; they are willing to adapt their preferences to be compatible with those of others, to reconcile differences to achieve peaceable solutions, and to concede or compromise when necessary</a:t>
            </a:r>
            <a:r>
              <a:rPr lang="en-US" sz="1200" dirty="0" smtClean="0"/>
              <a:t>. </a:t>
            </a:r>
            <a:r>
              <a:rPr lang="en-US" sz="1200" b="1" dirty="0"/>
              <a:t>Ambitious</a:t>
            </a:r>
            <a:r>
              <a:rPr lang="en-US" sz="1200" dirty="0"/>
              <a:t> individuals are bold, competitive, and self-assured; they easily assume leadership roles, expect others to recognize their special qualities, and may act as though entitled. </a:t>
            </a:r>
            <a:r>
              <a:rPr lang="en-US" sz="1200" b="1" dirty="0"/>
              <a:t>Dauntless</a:t>
            </a:r>
            <a:r>
              <a:rPr lang="en-US" sz="1200" dirty="0"/>
              <a:t> individuals tend to flout tradition, conventional standards, and cultural mores, dislike following routine, and may act impulsively and recklessly; they are resistant to coercion and may exhibit a strong need for autonomy and self-determination</a:t>
            </a:r>
            <a:r>
              <a:rPr lang="en-US" sz="1200" dirty="0" smtClean="0"/>
              <a:t>.</a:t>
            </a:r>
          </a:p>
          <a:p>
            <a:pPr marL="0" indent="0">
              <a:buNone/>
            </a:pPr>
            <a:endParaRPr lang="en-US" sz="1200" dirty="0"/>
          </a:p>
          <a:p>
            <a:r>
              <a:rPr lang="en-US" sz="1200" dirty="0"/>
              <a:t>Kim Jong-un’s major personality-based leadership strength is a distinctly outgoing tendency, supplemented by an accommodating inclination, a fitting descriptive label for which would be </a:t>
            </a:r>
            <a:r>
              <a:rPr lang="en-US" sz="1200" i="1" dirty="0"/>
              <a:t>congenial–cooperative</a:t>
            </a:r>
            <a:r>
              <a:rPr lang="en-US" sz="1200" dirty="0"/>
              <a:t>. Leaders possessing this personal quality can be expected to be jovial, socially gregarious, agreeable, accommodating, and obliging in their relationships with others; they are characteristically gracious, neighborly, and benevolent, pre­ferring to avoid conflict and seek harmony with others. These attributes could serve North Korea well with respect to greater openness in the international arena</a:t>
            </a:r>
            <a:r>
              <a:rPr lang="en-US" sz="1200" dirty="0" smtClean="0"/>
              <a:t>.</a:t>
            </a:r>
            <a:endParaRPr lang="en-US" sz="1200" dirty="0"/>
          </a:p>
        </p:txBody>
      </p:sp>
    </p:spTree>
    <p:extLst>
      <p:ext uri="{BB962C8B-B14F-4D97-AF65-F5344CB8AC3E}">
        <p14:creationId xmlns:p14="http://schemas.microsoft.com/office/powerpoint/2010/main" val="2169519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64037" y="1905000"/>
            <a:ext cx="84010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spcBef>
                <a:spcPct val="20000"/>
              </a:spcBef>
              <a:buChar char="•"/>
              <a:defRPr sz="3200">
                <a:solidFill>
                  <a:schemeClr val="tx1"/>
                </a:solidFill>
                <a:latin typeface="Times New Roman" pitchFamily="18" charset="0"/>
              </a:defRPr>
            </a:lvl1pPr>
            <a:lvl2pPr marL="838200" indent="-381000">
              <a:spcBef>
                <a:spcPct val="20000"/>
              </a:spcBef>
              <a:buChar char="–"/>
              <a:defRPr sz="2800">
                <a:solidFill>
                  <a:schemeClr val="tx1"/>
                </a:solidFill>
                <a:latin typeface="Times New Roman" pitchFamily="18" charset="0"/>
              </a:defRPr>
            </a:lvl2pPr>
            <a:lvl3pPr marL="1295400" indent="-3810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fontAlgn="base">
              <a:spcBef>
                <a:spcPct val="20000"/>
              </a:spcBef>
              <a:spcAft>
                <a:spcPct val="0"/>
              </a:spcAft>
              <a:buChar char="»"/>
              <a:defRPr sz="2000">
                <a:solidFill>
                  <a:schemeClr val="tx1"/>
                </a:solidFill>
                <a:latin typeface="Times New Roman" pitchFamily="18" charset="0"/>
              </a:defRPr>
            </a:lvl6pPr>
            <a:lvl7pPr marL="3124200" indent="-381000" fontAlgn="base">
              <a:spcBef>
                <a:spcPct val="20000"/>
              </a:spcBef>
              <a:spcAft>
                <a:spcPct val="0"/>
              </a:spcAft>
              <a:buChar char="»"/>
              <a:defRPr sz="2000">
                <a:solidFill>
                  <a:schemeClr val="tx1"/>
                </a:solidFill>
                <a:latin typeface="Times New Roman" pitchFamily="18" charset="0"/>
              </a:defRPr>
            </a:lvl7pPr>
            <a:lvl8pPr marL="3581400" indent="-381000" fontAlgn="base">
              <a:spcBef>
                <a:spcPct val="20000"/>
              </a:spcBef>
              <a:spcAft>
                <a:spcPct val="0"/>
              </a:spcAft>
              <a:buChar char="»"/>
              <a:defRPr sz="2000">
                <a:solidFill>
                  <a:schemeClr val="tx1"/>
                </a:solidFill>
                <a:latin typeface="Times New Roman" pitchFamily="18" charset="0"/>
              </a:defRPr>
            </a:lvl8pPr>
            <a:lvl9pPr marL="4038600" indent="-381000" fontAlgn="base">
              <a:spcBef>
                <a:spcPct val="20000"/>
              </a:spcBef>
              <a:spcAft>
                <a:spcPct val="0"/>
              </a:spcAft>
              <a:buChar char="»"/>
              <a:defRPr sz="2000">
                <a:solidFill>
                  <a:schemeClr val="tx1"/>
                </a:solidFill>
                <a:latin typeface="Times New Roman" pitchFamily="18" charset="0"/>
              </a:defRPr>
            </a:lvl9pPr>
          </a:lstStyle>
          <a:p>
            <a:pPr marL="460375" indent="-460375">
              <a:buClr>
                <a:schemeClr val="tx1"/>
              </a:buClr>
              <a:buFont typeface="Wingdings" pitchFamily="2" charset="2"/>
              <a:buAutoNum type="arabicPeriod"/>
            </a:pPr>
            <a:r>
              <a:rPr lang="en-US" altLang="en-US" sz="3600" dirty="0" smtClean="0"/>
              <a:t>Distinctive</a:t>
            </a:r>
            <a:r>
              <a:rPr lang="en-US" altLang="en-US" sz="3600" dirty="0"/>
              <a:t>, pervasive patterns of thinking, feeling, acting, and relating </a:t>
            </a:r>
            <a:r>
              <a:rPr lang="en-US" altLang="en-US" sz="3600" dirty="0" smtClean="0"/>
              <a:t>     to others</a:t>
            </a:r>
          </a:p>
          <a:p>
            <a:pPr>
              <a:buClr>
                <a:schemeClr val="tx1"/>
              </a:buClr>
              <a:buFont typeface="Wingdings" pitchFamily="2" charset="2"/>
              <a:buAutoNum type="arabicPeriod"/>
            </a:pPr>
            <a:endParaRPr lang="en-US" altLang="en-US" sz="3600" dirty="0"/>
          </a:p>
          <a:p>
            <a:pPr marL="460375" indent="-460375">
              <a:buClr>
                <a:schemeClr val="tx1"/>
              </a:buClr>
              <a:buFont typeface="Wingdings" pitchFamily="2" charset="2"/>
              <a:buAutoNum type="arabicPeriod"/>
            </a:pPr>
            <a:r>
              <a:rPr lang="en-US" altLang="en-US" sz="3600" dirty="0" smtClean="0"/>
              <a:t>Stable over </a:t>
            </a:r>
            <a:r>
              <a:rPr lang="en-US" altLang="en-US" sz="3600" u="sng" dirty="0" smtClean="0"/>
              <a:t>time</a:t>
            </a:r>
          </a:p>
          <a:p>
            <a:pPr>
              <a:buClr>
                <a:schemeClr val="tx1"/>
              </a:buClr>
              <a:buFont typeface="Wingdings" pitchFamily="2" charset="2"/>
              <a:buAutoNum type="arabicPeriod"/>
            </a:pPr>
            <a:endParaRPr lang="en-US" altLang="en-US" sz="3600" u="sng" dirty="0"/>
          </a:p>
          <a:p>
            <a:pPr marL="460375" indent="-460375">
              <a:buClr>
                <a:schemeClr val="tx1"/>
              </a:buClr>
              <a:buFont typeface="Wingdings" pitchFamily="2" charset="2"/>
              <a:buAutoNum type="arabicPeriod"/>
            </a:pPr>
            <a:r>
              <a:rPr lang="en-US" altLang="en-US" sz="3600" dirty="0" smtClean="0"/>
              <a:t>Consistent </a:t>
            </a:r>
            <a:r>
              <a:rPr lang="en-US" altLang="en-US" sz="3600" dirty="0"/>
              <a:t>across </a:t>
            </a:r>
            <a:r>
              <a:rPr lang="en-US" altLang="en-US" sz="3600" u="sng" dirty="0" smtClean="0"/>
              <a:t>situations</a:t>
            </a:r>
            <a:endParaRPr lang="en-US" altLang="en-US" sz="3600" u="sng" dirty="0"/>
          </a:p>
          <a:p>
            <a:endParaRPr lang="en-US" altLang="en-US" dirty="0"/>
          </a:p>
          <a:p>
            <a:pPr lvl="1">
              <a:buFontTx/>
              <a:buNone/>
            </a:pPr>
            <a:endParaRPr lang="en-US" altLang="en-US" dirty="0"/>
          </a:p>
        </p:txBody>
      </p:sp>
      <p:sp>
        <p:nvSpPr>
          <p:cNvPr id="4099" name="Rectangle 3"/>
          <p:cNvSpPr>
            <a:spLocks noGrp="1" noChangeArrowheads="1"/>
          </p:cNvSpPr>
          <p:nvPr>
            <p:ph type="title"/>
          </p:nvPr>
        </p:nvSpPr>
        <p:spPr>
          <a:noFill/>
          <a:ln/>
        </p:spPr>
        <p:txBody>
          <a:bodyPr/>
          <a:lstStyle/>
          <a:p>
            <a:r>
              <a:rPr lang="en-US" altLang="en-US" sz="4800" b="1" dirty="0" smtClean="0"/>
              <a:t>Definition of Personality</a:t>
            </a:r>
            <a:endParaRPr lang="en-US" altLang="en-US" sz="4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42900" y="1820863"/>
            <a:ext cx="8458200" cy="4884737"/>
          </a:xfrm>
        </p:spPr>
        <p:txBody>
          <a:bodyPr/>
          <a:lstStyle/>
          <a:p>
            <a:pPr marL="463550" indent="-463550">
              <a:lnSpc>
                <a:spcPct val="90000"/>
              </a:lnSpc>
              <a:buFont typeface="Arial" panose="020B0604020202020204" pitchFamily="34" charset="0"/>
              <a:buChar char="•"/>
            </a:pPr>
            <a:r>
              <a:rPr lang="en-US" altLang="en-US" sz="3600" dirty="0" smtClean="0"/>
              <a:t>Deeply </a:t>
            </a:r>
            <a:r>
              <a:rPr lang="en-US" altLang="en-US" sz="3600" dirty="0"/>
              <a:t>embedded (</a:t>
            </a:r>
            <a:r>
              <a:rPr lang="en-US" altLang="en-US" sz="3600" dirty="0" smtClean="0"/>
              <a:t>ingrained)</a:t>
            </a:r>
          </a:p>
          <a:p>
            <a:pPr marL="463550" indent="-463550">
              <a:lnSpc>
                <a:spcPct val="90000"/>
              </a:lnSpc>
              <a:buFont typeface="Arial" panose="020B0604020202020204" pitchFamily="34" charset="0"/>
              <a:buChar char="•"/>
            </a:pPr>
            <a:endParaRPr lang="en-US" altLang="en-US" sz="3600" dirty="0"/>
          </a:p>
          <a:p>
            <a:pPr marL="463550" indent="-463550">
              <a:lnSpc>
                <a:spcPct val="90000"/>
              </a:lnSpc>
              <a:buFont typeface="Arial" panose="020B0604020202020204" pitchFamily="34" charset="0"/>
              <a:buChar char="•"/>
            </a:pPr>
            <a:r>
              <a:rPr lang="en-US" altLang="en-US" sz="3600" dirty="0" smtClean="0"/>
              <a:t>Largely nonconscious</a:t>
            </a:r>
          </a:p>
          <a:p>
            <a:pPr marL="463550" indent="-463550">
              <a:lnSpc>
                <a:spcPct val="90000"/>
              </a:lnSpc>
              <a:buFont typeface="Arial" panose="020B0604020202020204" pitchFamily="34" charset="0"/>
              <a:buChar char="•"/>
            </a:pPr>
            <a:endParaRPr lang="en-US" altLang="en-US" sz="3600" dirty="0"/>
          </a:p>
          <a:p>
            <a:pPr marL="463550" indent="-463550">
              <a:lnSpc>
                <a:spcPct val="90000"/>
              </a:lnSpc>
              <a:buFont typeface="Arial" panose="020B0604020202020204" pitchFamily="34" charset="0"/>
              <a:buChar char="•"/>
            </a:pPr>
            <a:r>
              <a:rPr lang="en-US" altLang="en-US" sz="3600" dirty="0" smtClean="0"/>
              <a:t>Not </a:t>
            </a:r>
            <a:r>
              <a:rPr lang="en-US" altLang="en-US" sz="3600" dirty="0"/>
              <a:t>easily </a:t>
            </a:r>
            <a:r>
              <a:rPr lang="en-US" altLang="en-US" sz="3600" dirty="0" smtClean="0"/>
              <a:t>altered</a:t>
            </a:r>
          </a:p>
          <a:p>
            <a:pPr marL="463550" indent="-463550">
              <a:lnSpc>
                <a:spcPct val="90000"/>
              </a:lnSpc>
              <a:buFont typeface="Arial" panose="020B0604020202020204" pitchFamily="34" charset="0"/>
              <a:buChar char="•"/>
            </a:pPr>
            <a:endParaRPr lang="en-US" altLang="en-US" sz="3600" dirty="0"/>
          </a:p>
          <a:p>
            <a:pPr marL="463550" indent="-463550">
              <a:lnSpc>
                <a:spcPct val="90000"/>
              </a:lnSpc>
              <a:buFont typeface="Arial" panose="020B0604020202020204" pitchFamily="34" charset="0"/>
              <a:buChar char="•"/>
            </a:pPr>
            <a:r>
              <a:rPr lang="en-US" altLang="en-US" sz="3600" dirty="0" smtClean="0"/>
              <a:t>Expressed </a:t>
            </a:r>
            <a:r>
              <a:rPr lang="en-US" altLang="en-US" sz="3600" dirty="0"/>
              <a:t>automatically in most facets of </a:t>
            </a:r>
            <a:r>
              <a:rPr lang="en-US" altLang="en-US" sz="3600" dirty="0" smtClean="0"/>
              <a:t>functioning</a:t>
            </a:r>
            <a:endParaRPr lang="en-US" altLang="en-US" sz="3600" dirty="0"/>
          </a:p>
        </p:txBody>
      </p:sp>
      <p:sp>
        <p:nvSpPr>
          <p:cNvPr id="6147" name="Rectangle 3"/>
          <p:cNvSpPr>
            <a:spLocks noGrp="1" noChangeArrowheads="1"/>
          </p:cNvSpPr>
          <p:nvPr>
            <p:ph type="title"/>
          </p:nvPr>
        </p:nvSpPr>
        <p:spPr>
          <a:xfrm>
            <a:off x="685800" y="381000"/>
            <a:ext cx="7772400" cy="1143000"/>
          </a:xfrm>
          <a:noFill/>
          <a:ln/>
        </p:spPr>
        <p:txBody>
          <a:bodyPr/>
          <a:lstStyle/>
          <a:p>
            <a:r>
              <a:rPr lang="en-US" altLang="en-US" b="1" dirty="0" smtClean="0"/>
              <a:t>Nature of Personality </a:t>
            </a:r>
            <a:endParaRPr lang="en-US" alt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341312" y="2286000"/>
            <a:ext cx="4056063" cy="4267200"/>
          </a:xfrm>
        </p:spPr>
        <p:txBody>
          <a:bodyPr/>
          <a:lstStyle/>
          <a:p>
            <a:pPr>
              <a:lnSpc>
                <a:spcPct val="80000"/>
              </a:lnSpc>
            </a:pPr>
            <a:r>
              <a:rPr lang="en-US" altLang="en-US" sz="2400" dirty="0" smtClean="0"/>
              <a:t>Consistency </a:t>
            </a:r>
            <a:r>
              <a:rPr lang="en-US" altLang="en-US" sz="2400" dirty="0"/>
              <a:t>increases with </a:t>
            </a:r>
            <a:r>
              <a:rPr lang="en-US" altLang="en-US" sz="2400" dirty="0" smtClean="0"/>
              <a:t>age</a:t>
            </a:r>
          </a:p>
          <a:p>
            <a:pPr>
              <a:lnSpc>
                <a:spcPct val="80000"/>
              </a:lnSpc>
            </a:pPr>
            <a:r>
              <a:rPr lang="en-US" altLang="en-US" sz="2400" dirty="0"/>
              <a:t>Personality is more consistent </a:t>
            </a:r>
            <a:r>
              <a:rPr lang="en-US" altLang="en-US" sz="2400" dirty="0" smtClean="0"/>
              <a:t>over time than across situations</a:t>
            </a:r>
            <a:endParaRPr lang="en-US" altLang="en-US" sz="2400" dirty="0"/>
          </a:p>
          <a:p>
            <a:pPr>
              <a:lnSpc>
                <a:spcPct val="80000"/>
              </a:lnSpc>
            </a:pPr>
            <a:r>
              <a:rPr lang="en-US" altLang="en-US" sz="2400" dirty="0"/>
              <a:t>Consistency is weaker for attitudes, interests, and opinions than for personality</a:t>
            </a:r>
          </a:p>
          <a:p>
            <a:pPr>
              <a:lnSpc>
                <a:spcPct val="80000"/>
              </a:lnSpc>
            </a:pPr>
            <a:r>
              <a:rPr lang="en-US" altLang="en-US" sz="2400" dirty="0"/>
              <a:t>Coherence: Although temporally consistent, how a trait is manifested in behavior might change over time</a:t>
            </a:r>
          </a:p>
        </p:txBody>
      </p:sp>
      <p:pic>
        <p:nvPicPr>
          <p:cNvPr id="7171" name="Picture 3" descr="1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b="6763"/>
          <a:stretch>
            <a:fillRect/>
          </a:stretch>
        </p:blipFill>
        <p:spPr>
          <a:xfrm>
            <a:off x="4883150" y="2592388"/>
            <a:ext cx="3479800" cy="274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2286000" y="1428750"/>
            <a:ext cx="4572000" cy="6477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en-US" sz="3600" dirty="0">
                <a:solidFill>
                  <a:srgbClr val="FFFF00"/>
                </a:solidFill>
              </a:rPr>
              <a:t>Consistency over Time</a:t>
            </a:r>
          </a:p>
        </p:txBody>
      </p:sp>
      <p:sp>
        <p:nvSpPr>
          <p:cNvPr id="7173" name="Rectangle 5"/>
          <p:cNvSpPr>
            <a:spLocks noChangeArrowheads="1"/>
          </p:cNvSpPr>
          <p:nvPr/>
        </p:nvSpPr>
        <p:spPr bwMode="auto">
          <a:xfrm>
            <a:off x="1524000" y="1524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r>
              <a:rPr lang="en-US" altLang="en-US" b="1" dirty="0" smtClean="0"/>
              <a:t>Personality Stability</a:t>
            </a:r>
            <a:endParaRPr lang="en-US" altLang="en-US" b="1" dirty="0"/>
          </a:p>
        </p:txBody>
      </p:sp>
      <p:pic>
        <p:nvPicPr>
          <p:cNvPr id="7174" name="Picture 6" descr="Boy Climbing Tree"/>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4216400" y="5233988"/>
            <a:ext cx="1347788" cy="1095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AutoShape 7"/>
          <p:cNvSpPr>
            <a:spLocks noChangeArrowheads="1"/>
          </p:cNvSpPr>
          <p:nvPr/>
        </p:nvSpPr>
        <p:spPr bwMode="auto">
          <a:xfrm flipV="1">
            <a:off x="5697538" y="5534025"/>
            <a:ext cx="1428750" cy="419100"/>
          </a:xfrm>
          <a:prstGeom prst="rightArrow">
            <a:avLst>
              <a:gd name="adj1" fmla="val 50000"/>
              <a:gd name="adj2" fmla="val 8522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7176" name="Picture 8" descr="Mountain Climbing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213" y="5080000"/>
            <a:ext cx="1154112" cy="1243013"/>
          </a:xfrm>
          <a:prstGeom prst="rect">
            <a:avLst/>
          </a:prstGeom>
          <a:noFill/>
          <a:extLst>
            <a:ext uri="{909E8E84-426E-40DD-AFC4-6F175D3DCCD1}">
              <a14:hiddenFill xmlns:a14="http://schemas.microsoft.com/office/drawing/2010/main">
                <a:solidFill>
                  <a:srgbClr val="FFFFFF"/>
                </a:solidFill>
              </a14:hiddenFill>
            </a:ext>
          </a:extLst>
        </p:spPr>
      </p:pic>
      <p:sp>
        <p:nvSpPr>
          <p:cNvPr id="7177" name="Oval 9"/>
          <p:cNvSpPr>
            <a:spLocks noChangeArrowheads="1"/>
          </p:cNvSpPr>
          <p:nvPr/>
        </p:nvSpPr>
        <p:spPr bwMode="auto">
          <a:xfrm>
            <a:off x="7772400" y="4876800"/>
            <a:ext cx="612775" cy="26352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down)">
                                      <p:cBhvr>
                                        <p:cTn id="7" dur="500"/>
                                        <p:tgtEl>
                                          <p:spTgt spid="71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75"/>
                                        </p:tgtEl>
                                        <p:attrNameLst>
                                          <p:attrName>style.visibility</p:attrName>
                                        </p:attrNameLst>
                                      </p:cBhvr>
                                      <p:to>
                                        <p:strVal val="visible"/>
                                      </p:to>
                                    </p:set>
                                    <p:animEffect transition="in" filter="wipe(left)">
                                      <p:cBhvr>
                                        <p:cTn id="11" dur="500"/>
                                        <p:tgtEl>
                                          <p:spTgt spid="717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7176"/>
                                        </p:tgtEl>
                                        <p:attrNameLst>
                                          <p:attrName>style.visibility</p:attrName>
                                        </p:attrNameLst>
                                      </p:cBhvr>
                                      <p:to>
                                        <p:strVal val="visible"/>
                                      </p:to>
                                    </p:set>
                                    <p:animEffect transition="in" filter="wipe(left)">
                                      <p:cBhvr>
                                        <p:cTn id="15"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918" y="0"/>
            <a:ext cx="5816164" cy="6858000"/>
          </a:xfrm>
          <a:prstGeom prst="rect">
            <a:avLst/>
          </a:prstGeom>
        </p:spPr>
      </p:pic>
    </p:spTree>
    <p:extLst>
      <p:ext uri="{BB962C8B-B14F-4D97-AF65-F5344CB8AC3E}">
        <p14:creationId xmlns:p14="http://schemas.microsoft.com/office/powerpoint/2010/main" val="4151304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b="1" dirty="0"/>
              <a:t>Millon’s</a:t>
            </a:r>
            <a:r>
              <a:rPr lang="en-US" sz="2800" b="1" dirty="0"/>
              <a:t> Eight Attribute </a:t>
            </a:r>
            <a:r>
              <a:rPr lang="en-US" sz="2800" b="1" dirty="0" smtClean="0"/>
              <a:t>Domains</a:t>
            </a:r>
            <a:endParaRPr lang="en-US"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4673" y="1524000"/>
            <a:ext cx="6105327" cy="5105400"/>
          </a:xfrm>
        </p:spPr>
      </p:pic>
    </p:spTree>
    <p:extLst>
      <p:ext uri="{BB962C8B-B14F-4D97-AF65-F5344CB8AC3E}">
        <p14:creationId xmlns:p14="http://schemas.microsoft.com/office/powerpoint/2010/main" val="2226276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Millon Inventory of Diagnostic Criteria</a:t>
            </a:r>
            <a:br>
              <a:rPr lang="en-US" sz="3200" b="1" dirty="0"/>
            </a:br>
            <a:r>
              <a:rPr lang="en-US" sz="2800" b="1" dirty="0"/>
              <a:t>Taxonomy: Scales and Gradations</a:t>
            </a:r>
            <a:endParaRPr lang="en-US" sz="2800"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222215"/>
            <a:ext cx="3810000" cy="3264185"/>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72497"/>
            <a:ext cx="3810000" cy="3747303"/>
          </a:xfrm>
        </p:spPr>
      </p:pic>
    </p:spTree>
    <p:extLst>
      <p:ext uri="{BB962C8B-B14F-4D97-AF65-F5344CB8AC3E}">
        <p14:creationId xmlns:p14="http://schemas.microsoft.com/office/powerpoint/2010/main" val="3355083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2640</TotalTime>
  <Words>1471</Words>
  <Application>Microsoft Office PowerPoint</Application>
  <PresentationFormat>On-screen Show (4:3)</PresentationFormat>
  <Paragraphs>103</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The Personality Profile of Kim Jong Un Abstract</vt:lpstr>
      <vt:lpstr>Definition of Personality</vt:lpstr>
      <vt:lpstr>Nature of Personality </vt:lpstr>
      <vt:lpstr>PowerPoint Presentation</vt:lpstr>
      <vt:lpstr>PowerPoint Presentation</vt:lpstr>
      <vt:lpstr>Millon’s Eight Attribute Domains</vt:lpstr>
      <vt:lpstr>Millon Inventory of Diagnostic Criteria Taxonomy: Scales and Gradations</vt:lpstr>
      <vt:lpstr>MIDC Score Sheet for Kim Jong-un</vt:lpstr>
      <vt:lpstr>MIDC Profile for Kim Jong-un</vt:lpstr>
      <vt:lpstr>MIDC Profile for Kim Jong-un: 2013 vs. 2018</vt:lpstr>
      <vt:lpstr>MIDC Profiles Compared: Kim Jong-il vs. Kim Jong-un</vt:lpstr>
      <vt:lpstr>MIDC Profiles Compared: Donald Trump vs. Kim Jong-un</vt:lpstr>
      <vt:lpstr>Kim Jong Un High-Dominance Extravert</vt:lpstr>
      <vt:lpstr>Outgoing–Dominant Composite High-Dominance Extravert</vt:lpstr>
      <vt:lpstr>Personality Profile: Executive Summary</vt:lpstr>
      <vt:lpstr>Outgoing/gregarious</vt:lpstr>
      <vt:lpstr>Dominant/controlling</vt:lpstr>
      <vt:lpstr>Accommodating/cooperative</vt:lpstr>
      <vt:lpstr>Ambitious/confident</vt:lpstr>
      <vt:lpstr>Dauntless/adventurous</vt:lpstr>
    </vt:vector>
  </TitlesOfParts>
  <Company>Unit for the Study of Personality in Politics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Personality Profile of Kim Jong Un</dc:title>
  <dc:subject>Kim Jong-un</dc:subject>
  <dc:creator>Aubrey Immelman, Ph.D.</dc:creator>
  <cp:keywords>Kim Jong-un, North Korea, DPRK, political psychology, personality in politics, personality profiling, political leadership, psychological assessment, personality assessment, Millon Inventory of Diagnostic Criteria, MIDC, Theodore Millon</cp:keywords>
  <cp:lastModifiedBy>personal</cp:lastModifiedBy>
  <cp:revision>97</cp:revision>
  <dcterms:created xsi:type="dcterms:W3CDTF">2004-06-22T01:32:12Z</dcterms:created>
  <dcterms:modified xsi:type="dcterms:W3CDTF">2019-02-24T00:38:31Z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