
<file path=[Content_Types].xml><?xml version="1.0" encoding="utf-8"?>
<Types xmlns="http://schemas.openxmlformats.org/package/2006/content-types">
  <Default Extension="fntdata" ContentType="application/x-fontdata"/>
  <Default Extension="jpeg" ContentType="image/jpeg"/>
  <Default Extension="jpg" ContentType="image/jpe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0.xml" ContentType="application/vnd.openxmlformats-officedocument.presentationml.notesSlide+xml"/>
  <Override PartName="/ppt/charts/chart2.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0"/>
  </p:notesMasterIdLst>
  <p:handoutMasterIdLst>
    <p:handoutMasterId r:id="rId21"/>
  </p:handoutMasterIdLst>
  <p:sldIdLst>
    <p:sldId id="324" r:id="rId2"/>
    <p:sldId id="323" r:id="rId3"/>
    <p:sldId id="283" r:id="rId4"/>
    <p:sldId id="337" r:id="rId5"/>
    <p:sldId id="338" r:id="rId6"/>
    <p:sldId id="327" r:id="rId7"/>
    <p:sldId id="328" r:id="rId8"/>
    <p:sldId id="329" r:id="rId9"/>
    <p:sldId id="296" r:id="rId10"/>
    <p:sldId id="325" r:id="rId11"/>
    <p:sldId id="331" r:id="rId12"/>
    <p:sldId id="339" r:id="rId13"/>
    <p:sldId id="330" r:id="rId14"/>
    <p:sldId id="344" r:id="rId15"/>
    <p:sldId id="340" r:id="rId16"/>
    <p:sldId id="341" r:id="rId17"/>
    <p:sldId id="285" r:id="rId18"/>
    <p:sldId id="343" r:id="rId19"/>
  </p:sldIdLst>
  <p:sldSz cx="12192000" cy="6858000"/>
  <p:notesSz cx="6858000" cy="9144000"/>
  <p:embeddedFontLst>
    <p:embeddedFont>
      <p:font typeface="Campton Light DEMO" panose="020B0604020202020204" charset="-122"/>
      <p:regular r:id="rId22"/>
    </p:embeddedFont>
    <p:embeddedFont>
      <p:font typeface="等线" panose="02010600030101010101" pitchFamily="2" charset="-122"/>
      <p:regular r:id="rId23"/>
      <p:bold r:id="rId24"/>
    </p:embeddedFont>
    <p:embeddedFont>
      <p:font typeface="思源黑体 CN Normal" panose="020B0604020202020204" charset="-128"/>
      <p:regular r:id="rId25"/>
    </p:embeddedFont>
    <p:embeddedFont>
      <p:font typeface="Calibri" panose="020F0502020204030204" pitchFamily="34" charset="0"/>
      <p:regular r:id="rId26"/>
      <p:bold r:id="rId27"/>
      <p:italic r:id="rId28"/>
      <p:boldItalic r:id="rId29"/>
    </p:embeddedFont>
    <p:embeddedFont>
      <p:font typeface="Montserrat ExtraLight" panose="00000300000000000000" pitchFamily="2" charset="0"/>
      <p:regular r:id="rId30"/>
      <p:italic r:id="rId31"/>
    </p:embeddedFont>
    <p:embeddedFont>
      <p:font typeface="Montserrat Medium" panose="00000600000000000000" pitchFamily="2" charset="0"/>
      <p:regular r:id="rId32"/>
      <p:italic r:id="rId33"/>
    </p:embeddedFont>
  </p:embeddedFontLst>
  <p:custDataLst>
    <p:tags r:id="rId3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en, Yunyiyi" initials="CY" lastIdx="1" clrIdx="0">
    <p:extLst>
      <p:ext uri="{19B8F6BF-5375-455C-9EA6-DF929625EA0E}">
        <p15:presenceInfo xmlns:p15="http://schemas.microsoft.com/office/powerpoint/2012/main" userId="Chen, Yunyiyi" providerId="None"/>
      </p:ext>
    </p:extLst>
  </p:cmAuthor>
  <p:cmAuthor id="2" name="Immelman, Aubrey" initials="IA" lastIdx="3" clrIdx="1">
    <p:extLst>
      <p:ext uri="{19B8F6BF-5375-455C-9EA6-DF929625EA0E}">
        <p15:presenceInfo xmlns:p15="http://schemas.microsoft.com/office/powerpoint/2012/main" userId="S::AIMMELMAN@CSBSJU.EDU::9e2f0779-7750-49c6-bce8-10e5c5b7174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CCFF"/>
    <a:srgbClr val="99FF66"/>
    <a:srgbClr val="CCFF99"/>
    <a:srgbClr val="0099FF"/>
    <a:srgbClr val="00CCFF"/>
    <a:srgbClr val="FF6600"/>
    <a:srgbClr val="BD50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25" autoAdjust="0"/>
    <p:restoredTop sz="83806" autoAdjust="0"/>
  </p:normalViewPr>
  <p:slideViewPr>
    <p:cSldViewPr snapToGrid="0" showGuides="1">
      <p:cViewPr varScale="1">
        <p:scale>
          <a:sx n="94" d="100"/>
          <a:sy n="94" d="100"/>
        </p:scale>
        <p:origin x="1260" y="96"/>
      </p:cViewPr>
      <p:guideLst>
        <p:guide orient="horz" pos="2160"/>
        <p:guide pos="3840"/>
      </p:guideLst>
    </p:cSldViewPr>
  </p:slideViewPr>
  <p:notesTextViewPr>
    <p:cViewPr>
      <p:scale>
        <a:sx n="1" d="1"/>
        <a:sy n="1" d="1"/>
      </p:scale>
      <p:origin x="0" y="0"/>
    </p:cViewPr>
  </p:notesTextViewPr>
  <p:notesViewPr>
    <p:cSldViewPr snapToGrid="0">
      <p:cViewPr varScale="1">
        <p:scale>
          <a:sx n="84" d="100"/>
          <a:sy n="84" d="100"/>
        </p:scale>
        <p:origin x="3828"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34"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mmelman, Aubrey" userId="9e2f0779-7750-49c6-bce8-10e5c5b71741" providerId="ADAL" clId="{A70C7F5B-6793-4ECD-98A7-8D8EE00E6825}"/>
    <pc:docChg chg="undo custSel modSld">
      <pc:chgData name="Immelman, Aubrey" userId="9e2f0779-7750-49c6-bce8-10e5c5b71741" providerId="ADAL" clId="{A70C7F5B-6793-4ECD-98A7-8D8EE00E6825}" dt="2024-01-04T17:42:40.094" v="56" actId="20577"/>
      <pc:docMkLst>
        <pc:docMk/>
      </pc:docMkLst>
      <pc:sldChg chg="modSp mod">
        <pc:chgData name="Immelman, Aubrey" userId="9e2f0779-7750-49c6-bce8-10e5c5b71741" providerId="ADAL" clId="{A70C7F5B-6793-4ECD-98A7-8D8EE00E6825}" dt="2024-01-04T17:34:47.150" v="5" actId="948"/>
        <pc:sldMkLst>
          <pc:docMk/>
          <pc:sldMk cId="4148758220" sldId="340"/>
        </pc:sldMkLst>
        <pc:spChg chg="mod">
          <ac:chgData name="Immelman, Aubrey" userId="9e2f0779-7750-49c6-bce8-10e5c5b71741" providerId="ADAL" clId="{A70C7F5B-6793-4ECD-98A7-8D8EE00E6825}" dt="2024-01-04T17:32:33.135" v="1" actId="1076"/>
          <ac:spMkLst>
            <pc:docMk/>
            <pc:sldMk cId="4148758220" sldId="340"/>
            <ac:spMk id="20" creationId="{1CFA1C47-5555-436C-9D31-8BE4D9DFBF6D}"/>
          </ac:spMkLst>
        </pc:spChg>
        <pc:spChg chg="mod">
          <ac:chgData name="Immelman, Aubrey" userId="9e2f0779-7750-49c6-bce8-10e5c5b71741" providerId="ADAL" clId="{A70C7F5B-6793-4ECD-98A7-8D8EE00E6825}" dt="2024-01-04T17:33:50.231" v="2" actId="948"/>
          <ac:spMkLst>
            <pc:docMk/>
            <pc:sldMk cId="4148758220" sldId="340"/>
            <ac:spMk id="38" creationId="{E337B6E9-8A94-4A86-8BA1-BB01CFE95ED7}"/>
          </ac:spMkLst>
        </pc:spChg>
        <pc:spChg chg="mod">
          <ac:chgData name="Immelman, Aubrey" userId="9e2f0779-7750-49c6-bce8-10e5c5b71741" providerId="ADAL" clId="{A70C7F5B-6793-4ECD-98A7-8D8EE00E6825}" dt="2024-01-04T17:34:47.150" v="5" actId="948"/>
          <ac:spMkLst>
            <pc:docMk/>
            <pc:sldMk cId="4148758220" sldId="340"/>
            <ac:spMk id="41" creationId="{AF45217F-A82A-41F2-B0D8-2304FBD51CD8}"/>
          </ac:spMkLst>
        </pc:spChg>
      </pc:sldChg>
      <pc:sldChg chg="modSp mod modNotesTx">
        <pc:chgData name="Immelman, Aubrey" userId="9e2f0779-7750-49c6-bce8-10e5c5b71741" providerId="ADAL" clId="{A70C7F5B-6793-4ECD-98A7-8D8EE00E6825}" dt="2024-01-04T17:42:40.094" v="56" actId="20577"/>
        <pc:sldMkLst>
          <pc:docMk/>
          <pc:sldMk cId="0" sldId="343"/>
        </pc:sldMkLst>
        <pc:spChg chg="mod">
          <ac:chgData name="Immelman, Aubrey" userId="9e2f0779-7750-49c6-bce8-10e5c5b71741" providerId="ADAL" clId="{A70C7F5B-6793-4ECD-98A7-8D8EE00E6825}" dt="2024-01-04T17:35:59.728" v="6" actId="6549"/>
          <ac:spMkLst>
            <pc:docMk/>
            <pc:sldMk cId="0" sldId="343"/>
            <ac:spMk id="2" creationId="{32E199C0-88C6-46CC-A10F-D2B6C37D0C5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oleObject" Target="file:///D:\%2301Class\Summer%20Personality%20Research%202020\%23MIDC%20Xi%20Jinping%20Mixed.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CSC!$B$1</c:f>
              <c:strCache>
                <c:ptCount val="1"/>
                <c:pt idx="0">
                  <c:v>Lower limit</c:v>
                </c:pt>
              </c:strCache>
            </c:strRef>
          </c:tx>
          <c:spPr>
            <a:solidFill>
              <a:schemeClr val="accent1"/>
            </a:solidFill>
            <a:ln>
              <a:noFill/>
            </a:ln>
            <a:effectLst/>
          </c:spPr>
          <c:invertIfNegative val="0"/>
          <c:cat>
            <c:strRef>
              <c:f>CSC!$A$2:$A$13</c:f>
              <c:strCache>
                <c:ptCount val="12"/>
                <c:pt idx="0">
                  <c:v>1A Dominant</c:v>
                </c:pt>
                <c:pt idx="1">
                  <c:v>1B Dauntless</c:v>
                </c:pt>
                <c:pt idx="2">
                  <c:v>2 Ambitious</c:v>
                </c:pt>
                <c:pt idx="3">
                  <c:v>3 Outgoing</c:v>
                </c:pt>
                <c:pt idx="4">
                  <c:v>4 Accommodating</c:v>
                </c:pt>
                <c:pt idx="5">
                  <c:v>5A Aggrieved</c:v>
                </c:pt>
                <c:pt idx="6">
                  <c:v>5B Contentious</c:v>
                </c:pt>
                <c:pt idx="7">
                  <c:v>6 Conscientious</c:v>
                </c:pt>
                <c:pt idx="8">
                  <c:v>7 Reticent</c:v>
                </c:pt>
                <c:pt idx="9">
                  <c:v>8 Retiring</c:v>
                </c:pt>
                <c:pt idx="10">
                  <c:v>9 Distrusting</c:v>
                </c:pt>
                <c:pt idx="11">
                  <c:v>0 Erratic</c:v>
                </c:pt>
              </c:strCache>
            </c:strRef>
          </c:cat>
          <c:val>
            <c:numRef>
              <c:f>CSC!$B$2:$B$13</c:f>
              <c:numCache>
                <c:formatCode>0</c:formatCode>
                <c:ptCount val="12"/>
                <c:pt idx="0">
                  <c:v>14</c:v>
                </c:pt>
                <c:pt idx="1">
                  <c:v>4</c:v>
                </c:pt>
                <c:pt idx="2">
                  <c:v>9</c:v>
                </c:pt>
                <c:pt idx="3">
                  <c:v>3</c:v>
                </c:pt>
                <c:pt idx="4">
                  <c:v>4</c:v>
                </c:pt>
                <c:pt idx="5">
                  <c:v>0</c:v>
                </c:pt>
                <c:pt idx="6">
                  <c:v>2</c:v>
                </c:pt>
                <c:pt idx="7">
                  <c:v>9</c:v>
                </c:pt>
                <c:pt idx="8">
                  <c:v>2</c:v>
                </c:pt>
                <c:pt idx="9">
                  <c:v>0</c:v>
                </c:pt>
                <c:pt idx="10">
                  <c:v>8</c:v>
                </c:pt>
                <c:pt idx="11">
                  <c:v>0</c:v>
                </c:pt>
              </c:numCache>
            </c:numRef>
          </c:val>
          <c:extLst>
            <c:ext xmlns:c16="http://schemas.microsoft.com/office/drawing/2014/chart" uri="{C3380CC4-5D6E-409C-BE32-E72D297353CC}">
              <c16:uniqueId val="{00000000-1402-45B9-8EE1-6B59850ADB0C}"/>
            </c:ext>
          </c:extLst>
        </c:ser>
        <c:ser>
          <c:idx val="1"/>
          <c:order val="1"/>
          <c:tx>
            <c:strRef>
              <c:f>CSC!$C$1</c:f>
              <c:strCache>
                <c:ptCount val="1"/>
                <c:pt idx="0">
                  <c:v>Upper limit</c:v>
                </c:pt>
              </c:strCache>
            </c:strRef>
          </c:tx>
          <c:spPr>
            <a:solidFill>
              <a:schemeClr val="accent2"/>
            </a:solidFill>
            <a:ln>
              <a:noFill/>
            </a:ln>
            <a:effectLst/>
          </c:spPr>
          <c:invertIfNegative val="0"/>
          <c:cat>
            <c:strRef>
              <c:f>CSC!$A$2:$A$13</c:f>
              <c:strCache>
                <c:ptCount val="12"/>
                <c:pt idx="0">
                  <c:v>1A Dominant</c:v>
                </c:pt>
                <c:pt idx="1">
                  <c:v>1B Dauntless</c:v>
                </c:pt>
                <c:pt idx="2">
                  <c:v>2 Ambitious</c:v>
                </c:pt>
                <c:pt idx="3">
                  <c:v>3 Outgoing</c:v>
                </c:pt>
                <c:pt idx="4">
                  <c:v>4 Accommodating</c:v>
                </c:pt>
                <c:pt idx="5">
                  <c:v>5A Aggrieved</c:v>
                </c:pt>
                <c:pt idx="6">
                  <c:v>5B Contentious</c:v>
                </c:pt>
                <c:pt idx="7">
                  <c:v>6 Conscientious</c:v>
                </c:pt>
                <c:pt idx="8">
                  <c:v>7 Reticent</c:v>
                </c:pt>
                <c:pt idx="9">
                  <c:v>8 Retiring</c:v>
                </c:pt>
                <c:pt idx="10">
                  <c:v>9 Distrusting</c:v>
                </c:pt>
                <c:pt idx="11">
                  <c:v>0 Erratic</c:v>
                </c:pt>
              </c:strCache>
            </c:strRef>
          </c:cat>
          <c:val>
            <c:numRef>
              <c:f>CSC!$C$2:$C$13</c:f>
              <c:numCache>
                <c:formatCode>0</c:formatCode>
                <c:ptCount val="12"/>
                <c:pt idx="0">
                  <c:v>22</c:v>
                </c:pt>
                <c:pt idx="1">
                  <c:v>4</c:v>
                </c:pt>
                <c:pt idx="2">
                  <c:v>17</c:v>
                </c:pt>
                <c:pt idx="3">
                  <c:v>4</c:v>
                </c:pt>
                <c:pt idx="4">
                  <c:v>5</c:v>
                </c:pt>
                <c:pt idx="5">
                  <c:v>0</c:v>
                </c:pt>
                <c:pt idx="6">
                  <c:v>2</c:v>
                </c:pt>
                <c:pt idx="7">
                  <c:v>19</c:v>
                </c:pt>
                <c:pt idx="8">
                  <c:v>5</c:v>
                </c:pt>
                <c:pt idx="9">
                  <c:v>0</c:v>
                </c:pt>
                <c:pt idx="10">
                  <c:v>12</c:v>
                </c:pt>
                <c:pt idx="11">
                  <c:v>0</c:v>
                </c:pt>
              </c:numCache>
            </c:numRef>
          </c:val>
          <c:extLst>
            <c:ext xmlns:c16="http://schemas.microsoft.com/office/drawing/2014/chart" uri="{C3380CC4-5D6E-409C-BE32-E72D297353CC}">
              <c16:uniqueId val="{00000001-1402-45B9-8EE1-6B59850ADB0C}"/>
            </c:ext>
          </c:extLst>
        </c:ser>
        <c:dLbls>
          <c:showLegendKey val="0"/>
          <c:showVal val="0"/>
          <c:showCatName val="0"/>
          <c:showSerName val="0"/>
          <c:showPercent val="0"/>
          <c:showBubbleSize val="0"/>
        </c:dLbls>
        <c:gapWidth val="219"/>
        <c:overlap val="-27"/>
        <c:axId val="679862136"/>
        <c:axId val="679862776"/>
      </c:barChart>
      <c:lineChart>
        <c:grouping val="standard"/>
        <c:varyColors val="0"/>
        <c:ser>
          <c:idx val="2"/>
          <c:order val="2"/>
          <c:tx>
            <c:strRef>
              <c:f>CSC!$E$1</c:f>
              <c:strCache>
                <c:ptCount val="1"/>
                <c:pt idx="0">
                  <c:v>Present</c:v>
                </c:pt>
              </c:strCache>
            </c:strRef>
          </c:tx>
          <c:spPr>
            <a:ln w="34925" cap="rnd">
              <a:solidFill>
                <a:srgbClr val="99FF66"/>
              </a:solidFill>
              <a:round/>
            </a:ln>
            <a:effectLst/>
          </c:spPr>
          <c:marker>
            <c:symbol val="none"/>
          </c:marker>
          <c:cat>
            <c:strRef>
              <c:f>CSC!$A$2:$A$13</c:f>
              <c:strCache>
                <c:ptCount val="12"/>
                <c:pt idx="0">
                  <c:v>1A Dominant</c:v>
                </c:pt>
                <c:pt idx="1">
                  <c:v>1B Dauntless</c:v>
                </c:pt>
                <c:pt idx="2">
                  <c:v>2 Ambitious</c:v>
                </c:pt>
                <c:pt idx="3">
                  <c:v>3 Outgoing</c:v>
                </c:pt>
                <c:pt idx="4">
                  <c:v>4 Accommodating</c:v>
                </c:pt>
                <c:pt idx="5">
                  <c:v>5A Aggrieved</c:v>
                </c:pt>
                <c:pt idx="6">
                  <c:v>5B Contentious</c:v>
                </c:pt>
                <c:pt idx="7">
                  <c:v>6 Conscientious</c:v>
                </c:pt>
                <c:pt idx="8">
                  <c:v>7 Reticent</c:v>
                </c:pt>
                <c:pt idx="9">
                  <c:v>8 Retiring</c:v>
                </c:pt>
                <c:pt idx="10">
                  <c:v>9 Distrusting</c:v>
                </c:pt>
                <c:pt idx="11">
                  <c:v>0 Erratic</c:v>
                </c:pt>
              </c:strCache>
            </c:strRef>
          </c:cat>
          <c:val>
            <c:numRef>
              <c:f>CSC!$E$2:$E$13</c:f>
              <c:numCache>
                <c:formatCode>General</c:formatCode>
                <c:ptCount val="12"/>
                <c:pt idx="0">
                  <c:v>5</c:v>
                </c:pt>
                <c:pt idx="1">
                  <c:v>5</c:v>
                </c:pt>
                <c:pt idx="2">
                  <c:v>5</c:v>
                </c:pt>
                <c:pt idx="3">
                  <c:v>5</c:v>
                </c:pt>
                <c:pt idx="4">
                  <c:v>5</c:v>
                </c:pt>
                <c:pt idx="5">
                  <c:v>5</c:v>
                </c:pt>
                <c:pt idx="6">
                  <c:v>5</c:v>
                </c:pt>
                <c:pt idx="7">
                  <c:v>5</c:v>
                </c:pt>
                <c:pt idx="8">
                  <c:v>5</c:v>
                </c:pt>
                <c:pt idx="9">
                  <c:v>5</c:v>
                </c:pt>
              </c:numCache>
            </c:numRef>
          </c:val>
          <c:smooth val="0"/>
          <c:extLst>
            <c:ext xmlns:c16="http://schemas.microsoft.com/office/drawing/2014/chart" uri="{C3380CC4-5D6E-409C-BE32-E72D297353CC}">
              <c16:uniqueId val="{00000002-1402-45B9-8EE1-6B59850ADB0C}"/>
            </c:ext>
          </c:extLst>
        </c:ser>
        <c:ser>
          <c:idx val="3"/>
          <c:order val="3"/>
          <c:tx>
            <c:strRef>
              <c:f>CSC!$F$1</c:f>
              <c:strCache>
                <c:ptCount val="1"/>
                <c:pt idx="0">
                  <c:v>Prominent</c:v>
                </c:pt>
              </c:strCache>
            </c:strRef>
          </c:tx>
          <c:spPr>
            <a:ln w="34925" cap="rnd">
              <a:solidFill>
                <a:srgbClr val="66CCFF"/>
              </a:solidFill>
              <a:round/>
            </a:ln>
            <a:effectLst/>
          </c:spPr>
          <c:marker>
            <c:symbol val="none"/>
          </c:marker>
          <c:cat>
            <c:strRef>
              <c:f>CSC!$A$2:$A$13</c:f>
              <c:strCache>
                <c:ptCount val="12"/>
                <c:pt idx="0">
                  <c:v>1A Dominant</c:v>
                </c:pt>
                <c:pt idx="1">
                  <c:v>1B Dauntless</c:v>
                </c:pt>
                <c:pt idx="2">
                  <c:v>2 Ambitious</c:v>
                </c:pt>
                <c:pt idx="3">
                  <c:v>3 Outgoing</c:v>
                </c:pt>
                <c:pt idx="4">
                  <c:v>4 Accommodating</c:v>
                </c:pt>
                <c:pt idx="5">
                  <c:v>5A Aggrieved</c:v>
                </c:pt>
                <c:pt idx="6">
                  <c:v>5B Contentious</c:v>
                </c:pt>
                <c:pt idx="7">
                  <c:v>6 Conscientious</c:v>
                </c:pt>
                <c:pt idx="8">
                  <c:v>7 Reticent</c:v>
                </c:pt>
                <c:pt idx="9">
                  <c:v>8 Retiring</c:v>
                </c:pt>
                <c:pt idx="10">
                  <c:v>9 Distrusting</c:v>
                </c:pt>
                <c:pt idx="11">
                  <c:v>0 Erratic</c:v>
                </c:pt>
              </c:strCache>
            </c:strRef>
          </c:cat>
          <c:val>
            <c:numRef>
              <c:f>CSC!$F$2:$F$13</c:f>
              <c:numCache>
                <c:formatCode>0</c:formatCode>
                <c:ptCount val="12"/>
                <c:pt idx="0">
                  <c:v>10</c:v>
                </c:pt>
                <c:pt idx="1">
                  <c:v>10</c:v>
                </c:pt>
                <c:pt idx="2">
                  <c:v>10</c:v>
                </c:pt>
                <c:pt idx="3">
                  <c:v>10</c:v>
                </c:pt>
                <c:pt idx="4">
                  <c:v>10</c:v>
                </c:pt>
                <c:pt idx="5">
                  <c:v>10</c:v>
                </c:pt>
                <c:pt idx="6">
                  <c:v>10</c:v>
                </c:pt>
                <c:pt idx="7">
                  <c:v>10</c:v>
                </c:pt>
                <c:pt idx="8">
                  <c:v>10</c:v>
                </c:pt>
                <c:pt idx="9">
                  <c:v>10</c:v>
                </c:pt>
              </c:numCache>
            </c:numRef>
          </c:val>
          <c:smooth val="0"/>
          <c:extLst>
            <c:ext xmlns:c16="http://schemas.microsoft.com/office/drawing/2014/chart" uri="{C3380CC4-5D6E-409C-BE32-E72D297353CC}">
              <c16:uniqueId val="{00000003-1402-45B9-8EE1-6B59850ADB0C}"/>
            </c:ext>
          </c:extLst>
        </c:ser>
        <c:ser>
          <c:idx val="4"/>
          <c:order val="4"/>
          <c:tx>
            <c:strRef>
              <c:f>CSC!$G$1</c:f>
              <c:strCache>
                <c:ptCount val="1"/>
                <c:pt idx="0">
                  <c:v>Mildly disturbed</c:v>
                </c:pt>
              </c:strCache>
            </c:strRef>
          </c:tx>
          <c:spPr>
            <a:ln w="34925" cap="rnd">
              <a:solidFill>
                <a:srgbClr val="7030A0"/>
              </a:solidFill>
              <a:round/>
            </a:ln>
            <a:effectLst/>
          </c:spPr>
          <c:marker>
            <c:symbol val="none"/>
          </c:marker>
          <c:cat>
            <c:strRef>
              <c:f>CSC!$A$2:$A$13</c:f>
              <c:strCache>
                <c:ptCount val="12"/>
                <c:pt idx="0">
                  <c:v>1A Dominant</c:v>
                </c:pt>
                <c:pt idx="1">
                  <c:v>1B Dauntless</c:v>
                </c:pt>
                <c:pt idx="2">
                  <c:v>2 Ambitious</c:v>
                </c:pt>
                <c:pt idx="3">
                  <c:v>3 Outgoing</c:v>
                </c:pt>
                <c:pt idx="4">
                  <c:v>4 Accommodating</c:v>
                </c:pt>
                <c:pt idx="5">
                  <c:v>5A Aggrieved</c:v>
                </c:pt>
                <c:pt idx="6">
                  <c:v>5B Contentious</c:v>
                </c:pt>
                <c:pt idx="7">
                  <c:v>6 Conscientious</c:v>
                </c:pt>
                <c:pt idx="8">
                  <c:v>7 Reticent</c:v>
                </c:pt>
                <c:pt idx="9">
                  <c:v>8 Retiring</c:v>
                </c:pt>
                <c:pt idx="10">
                  <c:v>9 Distrusting</c:v>
                </c:pt>
                <c:pt idx="11">
                  <c:v>0 Erratic</c:v>
                </c:pt>
              </c:strCache>
            </c:strRef>
          </c:cat>
          <c:val>
            <c:numRef>
              <c:f>CSC!$G$2:$G$13</c:f>
              <c:numCache>
                <c:formatCode>0</c:formatCode>
                <c:ptCount val="12"/>
                <c:pt idx="0">
                  <c:v>24</c:v>
                </c:pt>
                <c:pt idx="1">
                  <c:v>24</c:v>
                </c:pt>
                <c:pt idx="2">
                  <c:v>24</c:v>
                </c:pt>
                <c:pt idx="3">
                  <c:v>24</c:v>
                </c:pt>
                <c:pt idx="4">
                  <c:v>24</c:v>
                </c:pt>
                <c:pt idx="5">
                  <c:v>24</c:v>
                </c:pt>
                <c:pt idx="6">
                  <c:v>24</c:v>
                </c:pt>
                <c:pt idx="7">
                  <c:v>24</c:v>
                </c:pt>
                <c:pt idx="8">
                  <c:v>24</c:v>
                </c:pt>
                <c:pt idx="9">
                  <c:v>24</c:v>
                </c:pt>
              </c:numCache>
            </c:numRef>
          </c:val>
          <c:smooth val="0"/>
          <c:extLst>
            <c:ext xmlns:c16="http://schemas.microsoft.com/office/drawing/2014/chart" uri="{C3380CC4-5D6E-409C-BE32-E72D297353CC}">
              <c16:uniqueId val="{00000004-1402-45B9-8EE1-6B59850ADB0C}"/>
            </c:ext>
          </c:extLst>
        </c:ser>
        <c:ser>
          <c:idx val="5"/>
          <c:order val="5"/>
          <c:tx>
            <c:strRef>
              <c:f>CSC!$H$1</c:f>
              <c:strCache>
                <c:ptCount val="1"/>
                <c:pt idx="0">
                  <c:v>Moderately disturbed</c:v>
                </c:pt>
              </c:strCache>
            </c:strRef>
          </c:tx>
          <c:spPr>
            <a:ln w="34925" cap="rnd">
              <a:solidFill>
                <a:schemeClr val="accent6"/>
              </a:solidFill>
              <a:round/>
            </a:ln>
            <a:effectLst/>
          </c:spPr>
          <c:marker>
            <c:symbol val="none"/>
          </c:marker>
          <c:cat>
            <c:strRef>
              <c:f>CSC!$A$2:$A$13</c:f>
              <c:strCache>
                <c:ptCount val="12"/>
                <c:pt idx="0">
                  <c:v>1A Dominant</c:v>
                </c:pt>
                <c:pt idx="1">
                  <c:v>1B Dauntless</c:v>
                </c:pt>
                <c:pt idx="2">
                  <c:v>2 Ambitious</c:v>
                </c:pt>
                <c:pt idx="3">
                  <c:v>3 Outgoing</c:v>
                </c:pt>
                <c:pt idx="4">
                  <c:v>4 Accommodating</c:v>
                </c:pt>
                <c:pt idx="5">
                  <c:v>5A Aggrieved</c:v>
                </c:pt>
                <c:pt idx="6">
                  <c:v>5B Contentious</c:v>
                </c:pt>
                <c:pt idx="7">
                  <c:v>6 Conscientious</c:v>
                </c:pt>
                <c:pt idx="8">
                  <c:v>7 Reticent</c:v>
                </c:pt>
                <c:pt idx="9">
                  <c:v>8 Retiring</c:v>
                </c:pt>
                <c:pt idx="10">
                  <c:v>9 Distrusting</c:v>
                </c:pt>
                <c:pt idx="11">
                  <c:v>0 Erratic</c:v>
                </c:pt>
              </c:strCache>
            </c:strRef>
          </c:cat>
          <c:val>
            <c:numRef>
              <c:f>CSC!$H$2:$H$13</c:f>
              <c:numCache>
                <c:formatCode>General</c:formatCode>
                <c:ptCount val="12"/>
                <c:pt idx="10">
                  <c:v>20</c:v>
                </c:pt>
                <c:pt idx="11">
                  <c:v>20</c:v>
                </c:pt>
              </c:numCache>
            </c:numRef>
          </c:val>
          <c:smooth val="0"/>
          <c:extLst>
            <c:ext xmlns:c16="http://schemas.microsoft.com/office/drawing/2014/chart" uri="{C3380CC4-5D6E-409C-BE32-E72D297353CC}">
              <c16:uniqueId val="{00000005-1402-45B9-8EE1-6B59850ADB0C}"/>
            </c:ext>
          </c:extLst>
        </c:ser>
        <c:ser>
          <c:idx val="6"/>
          <c:order val="6"/>
          <c:tx>
            <c:strRef>
              <c:f>CSC!$I$1</c:f>
              <c:strCache>
                <c:ptCount val="1"/>
                <c:pt idx="0">
                  <c:v>Markedly disturbed</c:v>
                </c:pt>
              </c:strCache>
            </c:strRef>
          </c:tx>
          <c:spPr>
            <a:ln w="34925" cap="rnd">
              <a:solidFill>
                <a:srgbClr val="FF0000"/>
              </a:solidFill>
              <a:round/>
            </a:ln>
            <a:effectLst/>
          </c:spPr>
          <c:marker>
            <c:symbol val="none"/>
          </c:marker>
          <c:cat>
            <c:strRef>
              <c:f>CSC!$A$2:$A$13</c:f>
              <c:strCache>
                <c:ptCount val="12"/>
                <c:pt idx="0">
                  <c:v>1A Dominant</c:v>
                </c:pt>
                <c:pt idx="1">
                  <c:v>1B Dauntless</c:v>
                </c:pt>
                <c:pt idx="2">
                  <c:v>2 Ambitious</c:v>
                </c:pt>
                <c:pt idx="3">
                  <c:v>3 Outgoing</c:v>
                </c:pt>
                <c:pt idx="4">
                  <c:v>4 Accommodating</c:v>
                </c:pt>
                <c:pt idx="5">
                  <c:v>5A Aggrieved</c:v>
                </c:pt>
                <c:pt idx="6">
                  <c:v>5B Contentious</c:v>
                </c:pt>
                <c:pt idx="7">
                  <c:v>6 Conscientious</c:v>
                </c:pt>
                <c:pt idx="8">
                  <c:v>7 Reticent</c:v>
                </c:pt>
                <c:pt idx="9">
                  <c:v>8 Retiring</c:v>
                </c:pt>
                <c:pt idx="10">
                  <c:v>9 Distrusting</c:v>
                </c:pt>
                <c:pt idx="11">
                  <c:v>0 Erratic</c:v>
                </c:pt>
              </c:strCache>
            </c:strRef>
          </c:cat>
          <c:val>
            <c:numRef>
              <c:f>CSC!$I$2:$I$13</c:f>
              <c:numCache>
                <c:formatCode>General</c:formatCode>
                <c:ptCount val="12"/>
                <c:pt idx="10">
                  <c:v>36</c:v>
                </c:pt>
                <c:pt idx="11">
                  <c:v>36</c:v>
                </c:pt>
              </c:numCache>
            </c:numRef>
          </c:val>
          <c:smooth val="0"/>
          <c:extLst>
            <c:ext xmlns:c16="http://schemas.microsoft.com/office/drawing/2014/chart" uri="{C3380CC4-5D6E-409C-BE32-E72D297353CC}">
              <c16:uniqueId val="{00000006-1402-45B9-8EE1-6B59850ADB0C}"/>
            </c:ext>
          </c:extLst>
        </c:ser>
        <c:dLbls>
          <c:showLegendKey val="0"/>
          <c:showVal val="0"/>
          <c:showCatName val="0"/>
          <c:showSerName val="0"/>
          <c:showPercent val="0"/>
          <c:showBubbleSize val="0"/>
        </c:dLbls>
        <c:marker val="1"/>
        <c:smooth val="0"/>
        <c:axId val="679862136"/>
        <c:axId val="679862776"/>
      </c:lineChart>
      <c:catAx>
        <c:axId val="679862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679862776"/>
        <c:crosses val="autoZero"/>
        <c:auto val="1"/>
        <c:lblAlgn val="ctr"/>
        <c:lblOffset val="100"/>
        <c:noMultiLvlLbl val="0"/>
      </c:catAx>
      <c:valAx>
        <c:axId val="67986277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679862136"/>
        <c:crosses val="autoZero"/>
        <c:crossBetween val="between"/>
      </c:valAx>
      <c:spPr>
        <a:noFill/>
        <a:ln>
          <a:noFill/>
        </a:ln>
        <a:effectLst/>
      </c:spPr>
    </c:plotArea>
    <c:legend>
      <c:legendPos val="r"/>
      <c:layout>
        <c:manualLayout>
          <c:xMode val="edge"/>
          <c:yMode val="edge"/>
          <c:x val="0.8284600466414529"/>
          <c:y val="0.10269254051384293"/>
          <c:w val="0.15926716933102947"/>
          <c:h val="0.72990758616634488"/>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FF0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E446-4E5B-9BF0-7C632AC48568}"/>
              </c:ext>
            </c:extLst>
          </c:dPt>
          <c:dPt>
            <c:idx val="1"/>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E446-4E5B-9BF0-7C632AC48568}"/>
              </c:ext>
            </c:extLst>
          </c:dPt>
          <c:dPt>
            <c:idx val="2"/>
            <c:bubble3D val="0"/>
            <c:spPr>
              <a:solidFill>
                <a:srgbClr val="92D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E446-4E5B-9BF0-7C632AC48568}"/>
              </c:ext>
            </c:extLst>
          </c:dPt>
          <c:dPt>
            <c:idx val="3"/>
            <c:bubble3D val="0"/>
            <c:spPr>
              <a:solidFill>
                <a:srgbClr val="00B0F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E446-4E5B-9BF0-7C632AC48568}"/>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E446-4E5B-9BF0-7C632AC48568}"/>
              </c:ext>
            </c:extLst>
          </c:dPt>
          <c:dPt>
            <c:idx val="5"/>
            <c:bubble3D val="0"/>
            <c:spPr>
              <a:solidFill>
                <a:srgbClr val="7030A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E446-4E5B-9BF0-7C632AC48568}"/>
              </c:ext>
            </c:extLst>
          </c:dPt>
          <c:dLbls>
            <c:dLbl>
              <c:idx val="0"/>
              <c:layout>
                <c:manualLayout>
                  <c:x val="-9.0754868650988668E-2"/>
                  <c:y val="0.1020840931701244"/>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E446-4E5B-9BF0-7C632AC48568}"/>
                </c:ext>
              </c:extLst>
            </c:dLbl>
            <c:dLbl>
              <c:idx val="1"/>
              <c:layout>
                <c:manualLayout>
                  <c:x val="-7.071468496929563E-2"/>
                  <c:y val="-0.11982440394880821"/>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E446-4E5B-9BF0-7C632AC48568}"/>
                </c:ext>
              </c:extLst>
            </c:dLbl>
            <c:dLbl>
              <c:idx val="2"/>
              <c:layout>
                <c:manualLayout>
                  <c:x val="5.5022680585942361E-2"/>
                  <c:y val="-0.12710111708422073"/>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E446-4E5B-9BF0-7C632AC48568}"/>
                </c:ext>
              </c:extLst>
            </c:dLbl>
            <c:dLbl>
              <c:idx val="3"/>
              <c:layout>
                <c:manualLayout>
                  <c:x val="4.3934050725275425E-2"/>
                  <c:y val="1.0318526828267116E-3"/>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E446-4E5B-9BF0-7C632AC48568}"/>
                </c:ext>
              </c:extLst>
            </c:dLbl>
            <c:dLbl>
              <c:idx val="4"/>
              <c:layout>
                <c:manualLayout>
                  <c:x val="5.463208766471056E-2"/>
                  <c:y val="3.6077261795182163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E446-4E5B-9BF0-7C632AC48568}"/>
                </c:ext>
              </c:extLst>
            </c:dLbl>
            <c:dLbl>
              <c:idx val="5"/>
              <c:layout>
                <c:manualLayout>
                  <c:x val="7.3799986401361747E-2"/>
                  <c:y val="9.375566530741479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B-E446-4E5B-9BF0-7C632AC48568}"/>
                </c:ext>
              </c:extLst>
            </c:dLbl>
            <c:dLbl>
              <c:idx val="6"/>
              <c:layout>
                <c:manualLayout>
                  <c:x val="4.2786996758402494E-2"/>
                  <c:y val="9.1105250726181655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C-E446-4E5B-9BF0-7C632AC48568}"/>
                </c:ext>
              </c:extLst>
            </c:dLbl>
            <c:numFmt formatCode="0%" sourceLinked="0"/>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lt1"/>
                    </a:solidFill>
                    <a:latin typeface="Calibri" panose="020F0502020204030204" pitchFamily="34" charset="0"/>
                    <a:ea typeface="+mn-ea"/>
                    <a:cs typeface="Calibri" panose="020F0502020204030204" pitchFamily="34" charset="0"/>
                  </a:defRPr>
                </a:pPr>
                <a:endParaRPr lang="en-US"/>
              </a:p>
            </c:txPr>
            <c:dLblPos val="ctr"/>
            <c:showLegendKey val="0"/>
            <c:showVal val="0"/>
            <c:showCatName val="0"/>
            <c:showSerName val="0"/>
            <c:showPercent val="1"/>
            <c:showBubbleSize val="0"/>
            <c:showLeaderLines val="1"/>
            <c:extLst>
              <c:ext xmlns:c15="http://schemas.microsoft.com/office/drawing/2012/chart" uri="{CE6537A1-D6FC-4f65-9D91-7224C49458BB}"/>
            </c:extLst>
          </c:dLbls>
          <c:cat>
            <c:strRef>
              <c:f>'Pie Chart'!$A$1:$G$1</c:f>
              <c:strCache>
                <c:ptCount val="7"/>
                <c:pt idx="0">
                  <c:v>Dominant</c:v>
                </c:pt>
                <c:pt idx="1">
                  <c:v>Ambitious</c:v>
                </c:pt>
                <c:pt idx="2">
                  <c:v>Conscientious</c:v>
                </c:pt>
                <c:pt idx="3">
                  <c:v>Accommodating</c:v>
                </c:pt>
                <c:pt idx="4">
                  <c:v>Dauntless</c:v>
                </c:pt>
                <c:pt idx="5">
                  <c:v>Outgoing</c:v>
                </c:pt>
                <c:pt idx="6">
                  <c:v>Other</c:v>
                </c:pt>
              </c:strCache>
            </c:strRef>
          </c:cat>
          <c:val>
            <c:numRef>
              <c:f>'Pie Chart'!$A$2:$G$2</c:f>
              <c:numCache>
                <c:formatCode>General</c:formatCode>
                <c:ptCount val="7"/>
                <c:pt idx="0">
                  <c:v>29.8</c:v>
                </c:pt>
                <c:pt idx="1">
                  <c:v>19.100000000000001</c:v>
                </c:pt>
                <c:pt idx="2">
                  <c:v>19.100000000000001</c:v>
                </c:pt>
                <c:pt idx="3">
                  <c:v>8.5</c:v>
                </c:pt>
                <c:pt idx="4">
                  <c:v>8.5</c:v>
                </c:pt>
                <c:pt idx="5">
                  <c:v>6.4</c:v>
                </c:pt>
                <c:pt idx="6">
                  <c:v>8.5999999999999943</c:v>
                </c:pt>
              </c:numCache>
            </c:numRef>
          </c:val>
          <c:extLst>
            <c:ext xmlns:c16="http://schemas.microsoft.com/office/drawing/2014/chart" uri="{C3380CC4-5D6E-409C-BE32-E72D297353CC}">
              <c16:uniqueId val="{0000000D-E446-4E5B-9BF0-7C632AC48568}"/>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egendEntry>
        <c:idx val="0"/>
        <c:txPr>
          <a:bodyPr rot="0" spcFirstLastPara="1" vertOverflow="ellipsis" vert="horz" wrap="square" anchor="ctr" anchorCtr="1"/>
          <a:lstStyle/>
          <a:p>
            <a:pPr>
              <a:defRPr sz="1800" b="1" i="0" u="none" strike="noStrike" kern="1200" baseline="0">
                <a:solidFill>
                  <a:schemeClr val="dk1">
                    <a:lumMod val="75000"/>
                    <a:lumOff val="25000"/>
                  </a:schemeClr>
                </a:solidFill>
                <a:latin typeface="Calibri" panose="020F0502020204030204" pitchFamily="34" charset="0"/>
                <a:ea typeface="+mn-ea"/>
                <a:cs typeface="Calibri" panose="020F0502020204030204" pitchFamily="34" charset="0"/>
              </a:defRPr>
            </a:pPr>
            <a:endParaRPr lang="en-US"/>
          </a:p>
        </c:txPr>
      </c:legendEntry>
      <c:legendEntry>
        <c:idx val="1"/>
        <c:txPr>
          <a:bodyPr rot="0" spcFirstLastPara="1" vertOverflow="ellipsis" vert="horz" wrap="square" anchor="ctr" anchorCtr="1"/>
          <a:lstStyle/>
          <a:p>
            <a:pPr>
              <a:defRPr sz="1800" b="1" i="0" u="none" strike="noStrike" kern="1200" baseline="0">
                <a:ln>
                  <a:noFill/>
                </a:ln>
                <a:solidFill>
                  <a:schemeClr val="dk1">
                    <a:lumMod val="75000"/>
                    <a:lumOff val="25000"/>
                  </a:schemeClr>
                </a:solidFill>
                <a:latin typeface="Calibri" panose="020F0502020204030204" pitchFamily="34" charset="0"/>
                <a:ea typeface="+mn-ea"/>
                <a:cs typeface="Calibri" panose="020F0502020204030204" pitchFamily="34" charset="0"/>
              </a:defRPr>
            </a:pPr>
            <a:endParaRPr lang="en-US"/>
          </a:p>
        </c:txPr>
      </c:legendEntry>
      <c:legendEntry>
        <c:idx val="2"/>
        <c:txPr>
          <a:bodyPr rot="0" spcFirstLastPara="1" vertOverflow="ellipsis" vert="horz" wrap="square" anchor="ctr" anchorCtr="1"/>
          <a:lstStyle/>
          <a:p>
            <a:pPr>
              <a:defRPr sz="1800" b="1" i="0" u="none" strike="noStrike" kern="1200" baseline="0">
                <a:solidFill>
                  <a:schemeClr val="dk1">
                    <a:lumMod val="75000"/>
                    <a:lumOff val="25000"/>
                  </a:schemeClr>
                </a:solidFill>
                <a:latin typeface="Calibri" panose="020F0502020204030204" pitchFamily="34" charset="0"/>
                <a:ea typeface="+mn-ea"/>
                <a:cs typeface="Calibri" panose="020F0502020204030204" pitchFamily="34" charset="0"/>
              </a:defRPr>
            </a:pPr>
            <a:endParaRPr lang="en-US"/>
          </a:p>
        </c:txPr>
      </c:legendEntry>
      <c:legendEntry>
        <c:idx val="3"/>
        <c:txPr>
          <a:bodyPr rot="0" spcFirstLastPara="1" vertOverflow="ellipsis" vert="horz" wrap="square" anchor="ctr" anchorCtr="1"/>
          <a:lstStyle/>
          <a:p>
            <a:pPr>
              <a:defRPr sz="1800" b="1" i="0" u="none" strike="noStrike" kern="1200" baseline="0">
                <a:solidFill>
                  <a:schemeClr val="dk1">
                    <a:lumMod val="75000"/>
                    <a:lumOff val="25000"/>
                  </a:schemeClr>
                </a:solidFill>
                <a:latin typeface="Calibri" panose="020F0502020204030204" pitchFamily="34" charset="0"/>
                <a:ea typeface="+mn-ea"/>
                <a:cs typeface="Calibri" panose="020F0502020204030204" pitchFamily="34" charset="0"/>
              </a:defRPr>
            </a:pPr>
            <a:endParaRPr lang="en-US"/>
          </a:p>
        </c:txPr>
      </c:legendEntry>
      <c:legendEntry>
        <c:idx val="4"/>
        <c:txPr>
          <a:bodyPr rot="0" spcFirstLastPara="1" vertOverflow="ellipsis" vert="horz" wrap="square" anchor="ctr" anchorCtr="1"/>
          <a:lstStyle/>
          <a:p>
            <a:pPr>
              <a:defRPr sz="1800" b="1" i="0" u="none" strike="noStrike" kern="1200" baseline="0">
                <a:solidFill>
                  <a:schemeClr val="dk1">
                    <a:lumMod val="75000"/>
                    <a:lumOff val="25000"/>
                  </a:schemeClr>
                </a:solidFill>
                <a:latin typeface="Calibri" panose="020F0502020204030204" pitchFamily="34" charset="0"/>
                <a:ea typeface="+mn-ea"/>
                <a:cs typeface="Calibri" panose="020F0502020204030204" pitchFamily="34" charset="0"/>
              </a:defRPr>
            </a:pPr>
            <a:endParaRPr lang="en-US"/>
          </a:p>
        </c:txPr>
      </c:legendEntry>
      <c:legendEntry>
        <c:idx val="5"/>
        <c:txPr>
          <a:bodyPr rot="0" spcFirstLastPara="1" vertOverflow="ellipsis" vert="horz" wrap="square" anchor="ctr" anchorCtr="1"/>
          <a:lstStyle/>
          <a:p>
            <a:pPr>
              <a:defRPr sz="1800" b="1" i="0" u="none" strike="noStrike" kern="1200" baseline="0">
                <a:solidFill>
                  <a:schemeClr val="dk1">
                    <a:lumMod val="75000"/>
                    <a:lumOff val="25000"/>
                  </a:schemeClr>
                </a:solidFill>
                <a:latin typeface="Calibri" panose="020F0502020204030204" pitchFamily="34" charset="0"/>
                <a:ea typeface="+mn-ea"/>
                <a:cs typeface="Calibri" panose="020F0502020204030204" pitchFamily="34" charset="0"/>
              </a:defRPr>
            </a:pPr>
            <a:endParaRPr lang="en-US"/>
          </a:p>
        </c:txPr>
      </c:legendEntry>
      <c:legendEntry>
        <c:idx val="6"/>
        <c:txPr>
          <a:bodyPr rot="0" spcFirstLastPara="1" vertOverflow="ellipsis" vert="horz" wrap="square" anchor="ctr" anchorCtr="1"/>
          <a:lstStyle/>
          <a:p>
            <a:pPr>
              <a:defRPr sz="1800" b="1" i="0" u="none" strike="noStrike" kern="1200" baseline="0">
                <a:solidFill>
                  <a:schemeClr val="dk1">
                    <a:lumMod val="75000"/>
                    <a:lumOff val="25000"/>
                  </a:schemeClr>
                </a:solidFill>
                <a:latin typeface="Calibri" panose="020F0502020204030204" pitchFamily="34" charset="0"/>
                <a:ea typeface="+mn-ea"/>
                <a:cs typeface="Calibri" panose="020F0502020204030204" pitchFamily="34" charset="0"/>
              </a:defRPr>
            </a:pPr>
            <a:endParaRPr lang="en-US"/>
          </a:p>
        </c:txPr>
      </c:legendEntry>
      <c:layout>
        <c:manualLayout>
          <c:xMode val="edge"/>
          <c:yMode val="edge"/>
          <c:x val="0.70014222645029334"/>
          <c:y val="0.18069456011705365"/>
          <c:w val="0.28126943582428787"/>
          <c:h val="0.67903072444081047"/>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w="9525" cap="flat" cmpd="sng" algn="ctr">
      <a:solidFill>
        <a:schemeClr val="dk1">
          <a:lumMod val="25000"/>
          <a:lumOff val="75000"/>
        </a:schemeClr>
      </a:solidFill>
      <a:round/>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2024/1/4</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FD0DDC-F90A-4CBF-AFED-452D62157444}" type="datetimeFigureOut">
              <a:rPr lang="zh-CN" altLang="en-US" smtClean="0"/>
              <a:t>2024/1/4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B680E0-6791-4273-ADB4-FF857111C956}"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digitalcommons.csbsju.edu/psychology_pubs/141"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digitalcommons.csbsju.edu/psychology_pubs/141"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123444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New Roman" panose="02020603050405020304" pitchFamily="18" charset="0"/>
                <a:cs typeface="Times New Roman" panose="02020603050405020304" pitchFamily="18" charset="0"/>
              </a:rPr>
              <a:t>This presentation summarizes the results of an indirect assessment of the personality of China’s President Xi Jinping, from the conceptual perspective of personologist Theodore Millon. The data were synthesized into a personality profile using Immelman’s conceptual framework, derived from Theodore Millon’s model of normal personality types and their maladaptive variants.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3B680E0-6791-4273-ADB4-FF857111C956}" type="slidenum">
              <a:rPr lang="zh-CN" altLang="en-US" smtClean="0"/>
              <a:t>1</a:t>
            </a:fld>
            <a:endParaRPr lang="zh-CN" altLang="en-US"/>
          </a:p>
        </p:txBody>
      </p:sp>
    </p:spTree>
    <p:extLst>
      <p:ext uri="{BB962C8B-B14F-4D97-AF65-F5344CB8AC3E}">
        <p14:creationId xmlns:p14="http://schemas.microsoft.com/office/powerpoint/2010/main" val="6376750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139446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New Roman" panose="02020603050405020304" pitchFamily="18" charset="0"/>
                <a:cs typeface="Times New Roman" panose="02020603050405020304" pitchFamily="18" charset="0"/>
              </a:rPr>
              <a:t>The pie chart represents the relative ratios of the 10 basic personality patterns in Xi Jinping’s overall personality configuration. The personality pattern accounting for the largest proportion of the total personality “variance” (i.e., composite personality configuration) is the dominant pattern, followed by the ambitious, conscientious, accommodating, dauntless, and outgoing patterns. The primary and secondary personality patterns are discussed in greater detail in subsequent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Times New Roman" panose="02020603050405020304" pitchFamily="18" charset="0"/>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93B680E0-6791-4273-ADB4-FF857111C956}" type="slidenum">
              <a:rPr lang="zh-CN" altLang="en-US" smtClean="0"/>
              <a:t>10</a:t>
            </a:fld>
            <a:endParaRPr lang="zh-CN" altLang="en-US"/>
          </a:p>
        </p:txBody>
      </p:sp>
    </p:spTree>
    <p:extLst>
      <p:ext uri="{BB962C8B-B14F-4D97-AF65-F5344CB8AC3E}">
        <p14:creationId xmlns:p14="http://schemas.microsoft.com/office/powerpoint/2010/main" val="38873790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104013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New Roman" panose="02020603050405020304" pitchFamily="18" charset="0"/>
                <a:cs typeface="Times New Roman" panose="02020603050405020304" pitchFamily="18" charset="0"/>
              </a:rPr>
              <a:t>Xi Jinping’s primary personality pattern – scale 1A, dominant – reflects his forceful, aggressive tendency. Dominant individuals enjoy the power to direct others and evoke obedience and respect; they are tough and unsentimental and often make effective leaders.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Times New Roman" panose="02020603050405020304" pitchFamily="18" charset="0"/>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93B680E0-6791-4273-ADB4-FF857111C956}" type="slidenum">
              <a:rPr lang="zh-CN" altLang="en-US" smtClean="0"/>
              <a:t>11</a:t>
            </a:fld>
            <a:endParaRPr lang="zh-CN" altLang="en-US"/>
          </a:p>
        </p:txBody>
      </p:sp>
    </p:spTree>
    <p:extLst>
      <p:ext uri="{BB962C8B-B14F-4D97-AF65-F5344CB8AC3E}">
        <p14:creationId xmlns:p14="http://schemas.microsoft.com/office/powerpoint/2010/main" val="11826677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193167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New Roman" panose="02020603050405020304" pitchFamily="18" charset="0"/>
                <a:cs typeface="Times New Roman" panose="02020603050405020304" pitchFamily="18" charset="0"/>
              </a:rPr>
              <a:t>Xi Jinping’s most distinctive secondary personality pattern – scale 6, conscientious – reflects in his tendency to be dutiful and diligent. Conscientious individuals have a strong work ethic with careful attention to detail and often excel in crafting public policy, though they tend to be more technocratic than visionary. They are civil, respectful, and dignified in their interpersonal relationships and may at times appear excessively formal and proper. They are loyal to their political party and causes, tend to hold strong moral principles and absolute certainty, and are persistent in the face of adversity. Moreover, conscientious people have a lower tolerance for deviance than most.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Times New Roman" panose="02020603050405020304" pitchFamily="18" charset="0"/>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93B680E0-6791-4273-ADB4-FF857111C956}" type="slidenum">
              <a:rPr lang="zh-CN" altLang="en-US" smtClean="0"/>
              <a:t>12</a:t>
            </a:fld>
            <a:endParaRPr lang="zh-CN" altLang="en-US"/>
          </a:p>
        </p:txBody>
      </p:sp>
    </p:spTree>
    <p:extLst>
      <p:ext uri="{BB962C8B-B14F-4D97-AF65-F5344CB8AC3E}">
        <p14:creationId xmlns:p14="http://schemas.microsoft.com/office/powerpoint/2010/main" val="39115451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141732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New Roman" panose="02020603050405020304" pitchFamily="18" charset="0"/>
                <a:cs typeface="Times New Roman" panose="02020603050405020304" pitchFamily="18" charset="0"/>
              </a:rPr>
              <a:t>Xi Jinping’s behavior is also influenced by a secondary ambitious – scale 2 – pattern, reflecting his predisposition to be bold, competitive, and resilient in the face of adversity. Ambitious individuals are self-assured; easily assume leadership roles, expect others to recognize their special qualities, and sometimes act as though entitled. This scale is an index of narcissism. Notably, however, Xi’s scale elevation is not in the pathologically narcissistic range.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Times New Roman" panose="02020603050405020304" pitchFamily="18" charset="0"/>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93B680E0-6791-4273-ADB4-FF857111C956}" type="slidenum">
              <a:rPr lang="zh-CN" altLang="en-US" smtClean="0"/>
              <a:t>13</a:t>
            </a:fld>
            <a:endParaRPr lang="zh-CN" altLang="en-US"/>
          </a:p>
        </p:txBody>
      </p:sp>
    </p:spTree>
    <p:extLst>
      <p:ext uri="{BB962C8B-B14F-4D97-AF65-F5344CB8AC3E}">
        <p14:creationId xmlns:p14="http://schemas.microsoft.com/office/powerpoint/2010/main" val="23918072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223260"/>
          </a:xfrm>
        </p:spPr>
        <p:txBody>
          <a:bodyPr/>
          <a:lstStyle/>
          <a:p>
            <a:r>
              <a:rPr lang="en-US" sz="1200" kern="1200" dirty="0">
                <a:solidFill>
                  <a:schemeClr val="tx1"/>
                </a:solidFill>
                <a:effectLst/>
                <a:latin typeface="Times New Roman" panose="02020603050405020304" pitchFamily="18" charset="0"/>
                <a:cs typeface="Times New Roman" panose="02020603050405020304" pitchFamily="18" charset="0"/>
              </a:rPr>
              <a:t>Xi Jinping’s two subsidiary scale elevations potentially yield insights into likely political behavior as a negotiation partner and may also have implications with respect to threat assessment in terms of the national security interests of adversarial nations. Xi’s modest elevation on the accommodating scale 4 suggests that he has the potential to be agreeable and cooperative if “the price is right,” so to speak. Agreeable individuals are cordial, cooperative, and amicable. They are motivated to reconcile differences to avoid conflict and are willing to adapt preferences to be compatible with those of others.</a:t>
            </a:r>
          </a:p>
          <a:p>
            <a:endParaRPr lang="en-US" sz="1200" kern="1200" dirty="0">
              <a:solidFill>
                <a:schemeClr val="tx1"/>
              </a:solidFill>
              <a:effectLst/>
              <a:latin typeface="Times New Roman" panose="02020603050405020304" pitchFamily="18" charset="0"/>
              <a:cs typeface="Times New Roman" panose="02020603050405020304" pitchFamily="18" charset="0"/>
            </a:endParaRPr>
          </a:p>
          <a:p>
            <a:r>
              <a:rPr lang="en-US" sz="1200" kern="1200" dirty="0">
                <a:solidFill>
                  <a:schemeClr val="tx1"/>
                </a:solidFill>
                <a:effectLst/>
                <a:latin typeface="Times New Roman" panose="02020603050405020304" pitchFamily="18" charset="0"/>
                <a:cs typeface="Times New Roman" panose="02020603050405020304" pitchFamily="18" charset="0"/>
              </a:rPr>
              <a:t>The scale 1B dauntless pattern – the polar opposite of conscientiousness – reflects a leader’s predisposition to sensation seeking – for example, military adventurism. Dauntless leaders are prone to flouting tradition, dislike routine and may on occasion act impulsively. They are independent and resistant to coercion.</a:t>
            </a:r>
          </a:p>
          <a:p>
            <a:endParaRPr lang="en-US" sz="1200" kern="1200" dirty="0">
              <a:solidFill>
                <a:schemeClr val="tx1"/>
              </a:solidFill>
              <a:effectLst/>
              <a:latin typeface="Times New Roman" panose="02020603050405020304" pitchFamily="18" charset="0"/>
              <a:cs typeface="Times New Roman" panose="02020603050405020304" pitchFamily="18" charset="0"/>
            </a:endParaRPr>
          </a:p>
          <a:p>
            <a:r>
              <a:rPr lang="en-US" sz="1200" kern="1200" dirty="0">
                <a:solidFill>
                  <a:schemeClr val="tx1"/>
                </a:solidFill>
                <a:effectLst/>
                <a:latin typeface="Times New Roman" panose="02020603050405020304" pitchFamily="18" charset="0"/>
                <a:cs typeface="Times New Roman" panose="02020603050405020304" pitchFamily="18" charset="0"/>
              </a:rPr>
              <a:t>For both subsidiary personality patterns depicted on this slide, Xi exhibits a level slightly below, though approaching, the “present” threshold at level </a:t>
            </a:r>
            <a:r>
              <a:rPr lang="en-US" sz="1200" i="1" kern="1200" dirty="0">
                <a:solidFill>
                  <a:schemeClr val="tx1"/>
                </a:solidFill>
                <a:effectLst/>
                <a:latin typeface="Times New Roman" panose="02020603050405020304" pitchFamily="18" charset="0"/>
                <a:cs typeface="Times New Roman" panose="02020603050405020304" pitchFamily="18" charset="0"/>
              </a:rPr>
              <a:t>a</a:t>
            </a:r>
            <a:r>
              <a:rPr lang="en-US" sz="1200" kern="1200" dirty="0">
                <a:solidFill>
                  <a:schemeClr val="tx1"/>
                </a:solidFill>
                <a:effectLst/>
                <a:latin typeface="Times New Roman" panose="02020603050405020304" pitchFamily="18" charset="0"/>
                <a:cs typeface="Times New Roman" panose="02020603050405020304" pitchFamily="18" charset="0"/>
              </a:rPr>
              <a:t>.</a:t>
            </a:r>
          </a:p>
          <a:p>
            <a:endParaRPr lang="en-US" sz="1200" kern="1200" dirty="0">
              <a:solidFill>
                <a:schemeClr val="tx1"/>
              </a:solidFill>
              <a:effectLst/>
              <a:latin typeface="Times New Roman" panose="02020603050405020304" pitchFamily="18" charset="0"/>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93B680E0-6791-4273-ADB4-FF857111C956}" type="slidenum">
              <a:rPr lang="zh-CN" altLang="en-US" smtClean="0"/>
              <a:t>14</a:t>
            </a:fld>
            <a:endParaRPr lang="zh-CN" altLang="en-US"/>
          </a:p>
        </p:txBody>
      </p:sp>
    </p:spTree>
    <p:extLst>
      <p:ext uri="{BB962C8B-B14F-4D97-AF65-F5344CB8AC3E}">
        <p14:creationId xmlns:p14="http://schemas.microsoft.com/office/powerpoint/2010/main" val="41206956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458787"/>
          </a:xfrm>
        </p:spPr>
        <p:txBody>
          <a:bodyPr/>
          <a:lstStyle/>
          <a:p>
            <a:r>
              <a:rPr lang="en-US" altLang="zh-CN" dirty="0">
                <a:latin typeface="Times New Roman" panose="02020603050405020304" pitchFamily="18" charset="0"/>
                <a:cs typeface="Times New Roman" panose="02020603050405020304" pitchFamily="18" charset="0"/>
              </a:rPr>
              <a:t>The level of detail in the content of this slide is self-explanatory.</a:t>
            </a:r>
          </a:p>
          <a:p>
            <a:endParaRPr lang="zh-CN" altLang="en-US" dirty="0">
              <a:latin typeface="Times New Roman" panose="02020603050405020304" pitchFamily="18" charset="0"/>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93B680E0-6791-4273-ADB4-FF857111C956}" type="slidenum">
              <a:rPr lang="zh-CN" altLang="en-US" smtClean="0"/>
              <a:t>15</a:t>
            </a:fld>
            <a:endParaRPr lang="zh-CN" altLang="en-US"/>
          </a:p>
        </p:txBody>
      </p:sp>
    </p:spTree>
    <p:extLst>
      <p:ext uri="{BB962C8B-B14F-4D97-AF65-F5344CB8AC3E}">
        <p14:creationId xmlns:p14="http://schemas.microsoft.com/office/powerpoint/2010/main" val="8863113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45878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Times New Roman" panose="02020603050405020304" pitchFamily="18" charset="0"/>
                <a:cs typeface="Times New Roman" panose="02020603050405020304" pitchFamily="18" charset="0"/>
              </a:rPr>
              <a:t>The level of detail in the content of this slide is self-explanatory.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latin typeface="Times New Roman" panose="02020603050405020304" pitchFamily="18" charset="0"/>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93B680E0-6791-4273-ADB4-FF857111C956}" type="slidenum">
              <a:rPr lang="zh-CN" altLang="en-US" smtClean="0"/>
              <a:t>16</a:t>
            </a:fld>
            <a:endParaRPr lang="zh-CN" altLang="en-US"/>
          </a:p>
        </p:txBody>
      </p:sp>
    </p:spTree>
    <p:extLst>
      <p:ext uri="{BB962C8B-B14F-4D97-AF65-F5344CB8AC3E}">
        <p14:creationId xmlns:p14="http://schemas.microsoft.com/office/powerpoint/2010/main" val="10225039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45878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Times New Roman" panose="02020603050405020304" pitchFamily="18" charset="0"/>
                <a:cs typeface="Times New Roman" panose="02020603050405020304" pitchFamily="18" charset="0"/>
              </a:rPr>
              <a:t>The level of detail in the content of this slide is self-explanatory.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latin typeface="Times New Roman" panose="02020603050405020304" pitchFamily="18" charset="0"/>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93B680E0-6791-4273-ADB4-FF857111C956}" type="slidenum">
              <a:rPr lang="zh-CN" altLang="en-US" smtClean="0"/>
              <a:t>17</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139446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kern="1200" dirty="0">
                <a:solidFill>
                  <a:schemeClr val="tx1"/>
                </a:solidFill>
                <a:effectLst/>
                <a:latin typeface="Times New Roman" panose="02020603050405020304" pitchFamily="18" charset="0"/>
                <a:cs typeface="Times New Roman" panose="02020603050405020304" pitchFamily="18" charset="0"/>
              </a:rPr>
              <a:t>Immelman, A., &amp; Chen, Y. (2021, July). </a:t>
            </a:r>
            <a:r>
              <a:rPr lang="en-US" b="0" i="1" kern="1200" dirty="0">
                <a:solidFill>
                  <a:schemeClr val="tx1"/>
                </a:solidFill>
                <a:effectLst/>
                <a:latin typeface="Times New Roman" panose="02020603050405020304" pitchFamily="18" charset="0"/>
                <a:cs typeface="Times New Roman" panose="02020603050405020304" pitchFamily="18" charset="0"/>
              </a:rPr>
              <a:t>The personality profile and leadership style of China’s President Xi Jinping</a:t>
            </a:r>
            <a:r>
              <a:rPr lang="en-US" b="0" kern="1200" dirty="0">
                <a:solidFill>
                  <a:schemeClr val="tx1"/>
                </a:solidFill>
                <a:effectLst/>
                <a:latin typeface="Times New Roman" panose="02020603050405020304" pitchFamily="18" charset="0"/>
                <a:cs typeface="Times New Roman" panose="02020603050405020304" pitchFamily="18" charset="0"/>
              </a:rPr>
              <a:t>. Paper presented at the 44th Annual Meeting of the International Society of Political Psychology, July 11–13, 2021. The full-text paper will be </a:t>
            </a:r>
            <a:r>
              <a:rPr lang="en-US" kern="1200" dirty="0">
                <a:solidFill>
                  <a:schemeClr val="tx1"/>
                </a:solidFill>
                <a:effectLst/>
                <a:latin typeface="Times New Roman" panose="02020603050405020304" pitchFamily="18" charset="0"/>
                <a:cs typeface="Times New Roman" panose="02020603050405020304" pitchFamily="18" charset="0"/>
              </a:rPr>
              <a:t>available for download from the College of St. Benedict and St. John’s University institutional repository at Digital Commons in 2024</a:t>
            </a:r>
            <a:r>
              <a:rPr lang="en-US" b="0" kern="1200" dirty="0">
                <a:solidFill>
                  <a:schemeClr val="tx1"/>
                </a:solidFill>
                <a:effectLst/>
                <a:latin typeface="Times New Roman" panose="02020603050405020304" pitchFamily="18" charset="0"/>
                <a:cs typeface="Times New Roman" panose="02020603050405020304" pitchFamily="18" charset="0"/>
              </a:rPr>
              <a:t>: </a:t>
            </a:r>
            <a:r>
              <a:rPr lang="en-US" u="sng" dirty="0">
                <a:solidFill>
                  <a:srgbClr val="0000FF"/>
                </a:solidFill>
                <a:effectLst/>
                <a:latin typeface="Times New Roman" panose="02020603050405020304" pitchFamily="18" charset="0"/>
                <a:ea typeface="等线 (中文正文)"/>
                <a:hlinkClick r:id="rId3"/>
              </a:rPr>
              <a:t>https://digitalcommons.csbsju.edu/psychology_pubs/141</a:t>
            </a:r>
            <a:endParaRPr lang="en-US" u="sng" dirty="0">
              <a:solidFill>
                <a:srgbClr val="0000FF"/>
              </a:solidFill>
              <a:effectLst/>
              <a:latin typeface="Times New Roman" panose="02020603050405020304" pitchFamily="18" charset="0"/>
              <a:ea typeface="等线 (中文正文)"/>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rgbClr val="002060"/>
              </a:solidFill>
              <a:effectLst/>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3B680E0-6791-4273-ADB4-FF857111C956}" type="slidenum">
              <a:rPr lang="zh-CN" altLang="en-US" smtClean="0"/>
              <a:t>18</a:t>
            </a:fld>
            <a:endParaRPr lang="zh-CN" altLang="en-US"/>
          </a:p>
        </p:txBody>
      </p:sp>
    </p:spTree>
    <p:extLst>
      <p:ext uri="{BB962C8B-B14F-4D97-AF65-F5344CB8AC3E}">
        <p14:creationId xmlns:p14="http://schemas.microsoft.com/office/powerpoint/2010/main" val="23339449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1234440"/>
          </a:xfrm>
        </p:spPr>
        <p:txBody>
          <a:bodyPr/>
          <a:lstStyle/>
          <a:p>
            <a:pPr>
              <a:defRPr/>
            </a:pPr>
            <a:r>
              <a:rPr lang="en-US" sz="1200" kern="1200" dirty="0">
                <a:solidFill>
                  <a:schemeClr val="tx1"/>
                </a:solidFill>
                <a:effectLst/>
                <a:latin typeface="Times New Roman" panose="02020603050405020304" pitchFamily="18" charset="0"/>
                <a:cs typeface="Times New Roman" panose="02020603050405020304" pitchFamily="18" charset="0"/>
              </a:rPr>
              <a:t>This is a screen shot of the title page of the full-text research report of “The Personality Profile and Leadership Style of China’s President Xi Jinping,” which will be available for download from the College of St. Benedict and Saint John’s University institutional repository at Digital Commons in 2024 » </a:t>
            </a:r>
            <a:r>
              <a:rPr lang="en-US" u="sng" dirty="0">
                <a:solidFill>
                  <a:srgbClr val="0000FF"/>
                </a:solidFill>
                <a:effectLst/>
                <a:latin typeface="Times New Roman" panose="02020603050405020304" pitchFamily="18" charset="0"/>
                <a:ea typeface="等线 (中文正文)"/>
                <a:hlinkClick r:id="rId3"/>
              </a:rPr>
              <a:t>https://digitalcommons.csbsju.edu/psychology_pubs/141</a:t>
            </a:r>
            <a:endParaRPr lang="en-US" u="sng" dirty="0">
              <a:solidFill>
                <a:srgbClr val="0000FF"/>
              </a:solidFill>
              <a:effectLst/>
              <a:latin typeface="Times New Roman" panose="02020603050405020304" pitchFamily="18" charset="0"/>
              <a:ea typeface="等线 (中文正文)"/>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3B680E0-6791-4273-ADB4-FF857111C956}" type="slidenum">
              <a:rPr lang="zh-CN" altLang="en-US" smtClean="0"/>
              <a:t>2</a:t>
            </a:fld>
            <a:endParaRPr lang="zh-CN" altLang="en-US"/>
          </a:p>
        </p:txBody>
      </p:sp>
    </p:spTree>
    <p:extLst>
      <p:ext uri="{BB962C8B-B14F-4D97-AF65-F5344CB8AC3E}">
        <p14:creationId xmlns:p14="http://schemas.microsoft.com/office/powerpoint/2010/main" val="402532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4023360"/>
          </a:xfrm>
        </p:spPr>
        <p:txBody>
          <a:bodyPr/>
          <a:lstStyle/>
          <a:p>
            <a:r>
              <a:rPr lang="en-US" sz="1200" b="1" kern="1200" dirty="0">
                <a:solidFill>
                  <a:schemeClr val="tx1"/>
                </a:solidFill>
                <a:effectLst/>
                <a:latin typeface="Times New Roman" panose="02020603050405020304" pitchFamily="18" charset="0"/>
                <a:cs typeface="Times New Roman" panose="02020603050405020304" pitchFamily="18" charset="0"/>
              </a:rPr>
              <a:t>Personality</a:t>
            </a:r>
            <a:r>
              <a:rPr lang="en-US" sz="1200" kern="1200" dirty="0">
                <a:solidFill>
                  <a:schemeClr val="tx1"/>
                </a:solidFill>
                <a:effectLst/>
                <a:latin typeface="Times New Roman" panose="02020603050405020304" pitchFamily="18" charset="0"/>
                <a:cs typeface="Times New Roman" panose="02020603050405020304" pitchFamily="18" charset="0"/>
              </a:rPr>
              <a:t>: In our personality-in-politics research, we conceptualize </a:t>
            </a:r>
            <a:r>
              <a:rPr lang="en-US" sz="1200" i="1" kern="1200" dirty="0">
                <a:solidFill>
                  <a:schemeClr val="tx1"/>
                </a:solidFill>
                <a:effectLst/>
                <a:latin typeface="Times New Roman" panose="02020603050405020304" pitchFamily="18" charset="0"/>
                <a:cs typeface="Times New Roman" panose="02020603050405020304" pitchFamily="18" charset="0"/>
              </a:rPr>
              <a:t>personality</a:t>
            </a:r>
            <a:r>
              <a:rPr lang="en-US" sz="1200" kern="1200" dirty="0">
                <a:solidFill>
                  <a:schemeClr val="tx1"/>
                </a:solidFill>
                <a:effectLst/>
                <a:latin typeface="Times New Roman" panose="02020603050405020304" pitchFamily="18" charset="0"/>
                <a:cs typeface="Times New Roman" panose="02020603050405020304" pitchFamily="18" charset="0"/>
              </a:rPr>
              <a:t> as the distinctive, ingrained, pervasive patterns of thinking, feeling, acting, and relating to others that are relatively stable over time and consistent across situations. As such, personality is deeply embedded in the individual person, largely nonconscious, not easily altered, and typically expressed  automatically in most facets of psychological functioning.</a:t>
            </a:r>
          </a:p>
          <a:p>
            <a:endParaRPr lang="en-US" sz="1200" kern="1200" dirty="0">
              <a:solidFill>
                <a:schemeClr val="tx1"/>
              </a:solidFill>
              <a:effectLst/>
              <a:latin typeface="Times New Roman" panose="02020603050405020304" pitchFamily="18" charset="0"/>
              <a:cs typeface="Times New Roman" panose="02020603050405020304" pitchFamily="18" charset="0"/>
            </a:endParaRPr>
          </a:p>
          <a:p>
            <a:r>
              <a:rPr lang="en-US" sz="1200" b="1" kern="1200" dirty="0">
                <a:solidFill>
                  <a:schemeClr val="tx1"/>
                </a:solidFill>
                <a:effectLst/>
                <a:latin typeface="Times New Roman" panose="02020603050405020304" pitchFamily="18" charset="0"/>
                <a:cs typeface="Times New Roman" panose="02020603050405020304" pitchFamily="18" charset="0"/>
              </a:rPr>
              <a:t>Inventory</a:t>
            </a:r>
            <a:r>
              <a:rPr lang="en-US" sz="1200" kern="1200" dirty="0">
                <a:solidFill>
                  <a:schemeClr val="tx1"/>
                </a:solidFill>
                <a:effectLst/>
                <a:latin typeface="Times New Roman" panose="02020603050405020304" pitchFamily="18" charset="0"/>
                <a:cs typeface="Times New Roman" panose="02020603050405020304" pitchFamily="18" charset="0"/>
              </a:rPr>
              <a:t>: For the present study, we employed an assessment methodology based on Theodore Millon’s model of personality types and their pathological variants, using a compilation of diagnostic criteria systematized in a personality taxonomy labeled the Millon Inventory of Diagnostic Criteria (MIDC). The MIDC encompasses 8 attribute domains, 12 personality scales, and several gradations (or levels) ranging from normal, adaptive patterns to more extreme and likely maladaptive variants.</a:t>
            </a:r>
          </a:p>
          <a:p>
            <a:endParaRPr lang="en-US" sz="1200" kern="1200" dirty="0">
              <a:solidFill>
                <a:schemeClr val="tx1"/>
              </a:solidFill>
              <a:effectLst/>
              <a:latin typeface="Times New Roman" panose="02020603050405020304" pitchFamily="18" charset="0"/>
              <a:cs typeface="Times New Roman" panose="02020603050405020304" pitchFamily="18" charset="0"/>
            </a:endParaRPr>
          </a:p>
          <a:p>
            <a:r>
              <a:rPr lang="en-US" sz="1200" b="1" kern="1200" dirty="0">
                <a:solidFill>
                  <a:schemeClr val="tx1"/>
                </a:solidFill>
                <a:effectLst/>
                <a:latin typeface="Times New Roman" panose="02020603050405020304" pitchFamily="18" charset="0"/>
                <a:cs typeface="Times New Roman" panose="02020603050405020304" pitchFamily="18" charset="0"/>
              </a:rPr>
              <a:t>Research method</a:t>
            </a:r>
            <a:r>
              <a:rPr lang="en-US" sz="1200" kern="1200" dirty="0">
                <a:solidFill>
                  <a:schemeClr val="tx1"/>
                </a:solidFill>
                <a:effectLst/>
                <a:latin typeface="Times New Roman" panose="02020603050405020304" pitchFamily="18" charset="0"/>
                <a:cs typeface="Times New Roman" panose="02020603050405020304" pitchFamily="18" charset="0"/>
              </a:rPr>
              <a:t>: In our at-a-distance assessment of personality, “psychodiagnostically relevant” data are collected from news reports and biographical sources. These extractions are coded for attribute domains, personality scale, and gradation. Upon completion of the data collection phase, each of the 170 diagnostic criteria are classified as affirmative, equivocal/affirmative, equivocal/negative, or negative. </a:t>
            </a:r>
          </a:p>
          <a:p>
            <a:endParaRPr lang="en-US" sz="1200" kern="1200" dirty="0">
              <a:solidFill>
                <a:schemeClr val="tx1"/>
              </a:solidFill>
              <a:effectLst/>
              <a:latin typeface="Times New Roman" panose="02020603050405020304" pitchFamily="18" charset="0"/>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93B680E0-6791-4273-ADB4-FF857111C956}"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266319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New Roman" panose="02020603050405020304" pitchFamily="18" charset="0"/>
                <a:cs typeface="Times New Roman" panose="02020603050405020304" pitchFamily="18" charset="0"/>
              </a:rPr>
              <a:t>Our conceptual model comprises eight attribute domains of personality; however, assessment is limited to the five attribute domains (A through E) most amenable to observation, namely, expressive behavior, interpersonal conduct, cognitive style, mood/temperament, and self-image. Attribute domains F, G, and H (regulatory mechanisms, object representations, and morphologic organization) are omitted due to the difficulty of assessing those domains at a distance; however, they can be inferred based on the principle of theoretical coherence. For example, if a leader possesses the expressive behavior, interpersonal conduct, cognitive style, mood/temperament, and self-image of a narcissist, it can be assumed that he or she also has the defense mechanisms, object relations, and ego strength associated with narcissism. This has profound practical implications because it permits insight into personality attributes that cannot be directly observed or captured by at-a-distance, indirect personality assessment.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Times New Roman" panose="02020603050405020304" pitchFamily="18" charset="0"/>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93B680E0-6791-4273-ADB4-FF857111C956}" type="slidenum">
              <a:rPr lang="zh-CN" altLang="en-US" smtClean="0"/>
              <a:t>4</a:t>
            </a:fld>
            <a:endParaRPr lang="zh-CN" altLang="en-US"/>
          </a:p>
        </p:txBody>
      </p:sp>
    </p:spTree>
    <p:extLst>
      <p:ext uri="{BB962C8B-B14F-4D97-AF65-F5344CB8AC3E}">
        <p14:creationId xmlns:p14="http://schemas.microsoft.com/office/powerpoint/2010/main" val="2740008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153162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New Roman" panose="02020603050405020304" pitchFamily="18" charset="0"/>
                <a:cs typeface="Times New Roman" panose="02020603050405020304" pitchFamily="18" charset="0"/>
              </a:rPr>
              <a:t>The MIDC operationalizes Millon’s conceptual framework of personality into 12 categories. Each of the 12 scales (i.e., personality patterns) is subdivided into two or three gradations (or levels), giving the inventory a dimensional component. Scores at the low end of the pattern (level </a:t>
            </a:r>
            <a:r>
              <a:rPr lang="en-US" sz="1200" i="1" kern="1200" dirty="0">
                <a:solidFill>
                  <a:schemeClr val="tx1"/>
                </a:solidFill>
                <a:effectLst/>
                <a:latin typeface="Times New Roman" panose="02020603050405020304" pitchFamily="18" charset="0"/>
                <a:cs typeface="Times New Roman" panose="02020603050405020304" pitchFamily="18" charset="0"/>
              </a:rPr>
              <a:t>a</a:t>
            </a:r>
            <a:r>
              <a:rPr lang="en-US" sz="1200" kern="1200" dirty="0">
                <a:solidFill>
                  <a:schemeClr val="tx1"/>
                </a:solidFill>
                <a:effectLst/>
                <a:latin typeface="Times New Roman" panose="02020603050405020304" pitchFamily="18" charset="0"/>
                <a:cs typeface="Times New Roman" panose="02020603050405020304" pitchFamily="18" charset="0"/>
              </a:rPr>
              <a:t>) signify normal, adaptive levels of a pattern, whereas scores at the high end (level </a:t>
            </a:r>
            <a:r>
              <a:rPr lang="en-US" sz="1200" i="1" kern="1200" dirty="0">
                <a:solidFill>
                  <a:schemeClr val="tx1"/>
                </a:solidFill>
                <a:effectLst/>
                <a:latin typeface="Times New Roman" panose="02020603050405020304" pitchFamily="18" charset="0"/>
                <a:cs typeface="Times New Roman" panose="02020603050405020304" pitchFamily="18" charset="0"/>
              </a:rPr>
              <a:t>c</a:t>
            </a:r>
            <a:r>
              <a:rPr lang="en-US" sz="1200" kern="1200" dirty="0">
                <a:solidFill>
                  <a:schemeClr val="tx1"/>
                </a:solidFill>
                <a:effectLst/>
                <a:latin typeface="Times New Roman" panose="02020603050405020304" pitchFamily="18" charset="0"/>
                <a:cs typeface="Times New Roman" panose="02020603050405020304" pitchFamily="18" charset="0"/>
              </a:rPr>
              <a:t>) signify personality dysfunction. Scales 9 and 10 (levels </a:t>
            </a:r>
            <a:r>
              <a:rPr lang="en-US" sz="1200" i="1" kern="1200" dirty="0">
                <a:solidFill>
                  <a:schemeClr val="tx1"/>
                </a:solidFill>
                <a:effectLst/>
                <a:latin typeface="Times New Roman" panose="02020603050405020304" pitchFamily="18" charset="0"/>
                <a:cs typeface="Times New Roman" panose="02020603050405020304" pitchFamily="18" charset="0"/>
              </a:rPr>
              <a:t>c</a:t>
            </a:r>
            <a:r>
              <a:rPr lang="en-US" sz="1200" kern="1200" dirty="0">
                <a:solidFill>
                  <a:schemeClr val="tx1"/>
                </a:solidFill>
                <a:effectLst/>
                <a:latin typeface="Times New Roman" panose="02020603050405020304" pitchFamily="18" charset="0"/>
                <a:cs typeface="Times New Roman" panose="02020603050405020304" pitchFamily="18" charset="0"/>
              </a:rPr>
              <a:t> and</a:t>
            </a:r>
            <a:r>
              <a:rPr lang="en-US" sz="1200" i="1" kern="1200" dirty="0">
                <a:solidFill>
                  <a:schemeClr val="tx1"/>
                </a:solidFill>
                <a:effectLst/>
                <a:latin typeface="Times New Roman" panose="02020603050405020304" pitchFamily="18" charset="0"/>
                <a:cs typeface="Times New Roman" panose="02020603050405020304" pitchFamily="18" charset="0"/>
              </a:rPr>
              <a:t> d</a:t>
            </a:r>
            <a:r>
              <a:rPr lang="en-US" sz="1200" kern="1200" dirty="0">
                <a:solidFill>
                  <a:schemeClr val="tx1"/>
                </a:solidFill>
                <a:effectLst/>
                <a:latin typeface="Times New Roman" panose="02020603050405020304" pitchFamily="18" charset="0"/>
                <a:cs typeface="Times New Roman" panose="02020603050405020304" pitchFamily="18" charset="0"/>
              </a:rPr>
              <a:t>) represent more severe personality disturbances and have no normal variants.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Times New Roman" panose="02020603050405020304" pitchFamily="18" charset="0"/>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93B680E0-6791-4273-ADB4-FF857111C956}" type="slidenum">
              <a:rPr lang="zh-CN" altLang="en-US" smtClean="0"/>
              <a:t>5</a:t>
            </a:fld>
            <a:endParaRPr lang="zh-CN" altLang="en-US"/>
          </a:p>
        </p:txBody>
      </p:sp>
    </p:spTree>
    <p:extLst>
      <p:ext uri="{BB962C8B-B14F-4D97-AF65-F5344CB8AC3E}">
        <p14:creationId xmlns:p14="http://schemas.microsoft.com/office/powerpoint/2010/main" val="6752075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17716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New Roman" panose="02020603050405020304" pitchFamily="18" charset="0"/>
                <a:cs typeface="Times New Roman" panose="02020603050405020304" pitchFamily="18" charset="0"/>
              </a:rPr>
              <a:t>The MIDC score sheet for Xi Jinping summarizes more than 400 pages of data collected from 350 unique sources over a two-year period. Diagnostic criteria classified as affirmatively present, based on psychodiagnostically relevant data extracted from open sources in the public domain, are circled. Equivocally present diagnostic criteria are placed in parentheses. Diagnostic criteria without empirical support are crossed out and equivocally absent criteria are marked with a slash. The scoring procedure concludes with the identification of primary, secondary, and subsidiary scale elevations.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Times New Roman" panose="02020603050405020304" pitchFamily="18" charset="0"/>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93B680E0-6791-4273-ADB4-FF857111C956}" type="slidenum">
              <a:rPr lang="zh-CN" altLang="en-US" smtClean="0"/>
              <a:t>6</a:t>
            </a:fld>
            <a:endParaRPr lang="zh-CN" altLang="en-US"/>
          </a:p>
        </p:txBody>
      </p:sp>
    </p:spTree>
    <p:extLst>
      <p:ext uri="{BB962C8B-B14F-4D97-AF65-F5344CB8AC3E}">
        <p14:creationId xmlns:p14="http://schemas.microsoft.com/office/powerpoint/2010/main" val="20789844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176022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New Roman" panose="02020603050405020304" pitchFamily="18" charset="0"/>
                <a:cs typeface="Times New Roman" panose="02020603050405020304" pitchFamily="18" charset="0"/>
              </a:rPr>
              <a:t>This table shows the MIDC item endorsement rate by attribute domain. The column labeled “present” displays the tally of items classified as affirmatively present and column labeled “possible” displays the tally of items classified as affirmatively present, plus the tally of items classified as equivocally present. We found between 6 and 12 affirmatively present diagnostic criteria for each of the five attributes, with a mean of 8 and a standard deviation of 2.1. We found the most affirmative data for the attribute domain of expressive behavior, which is relatively easy to assess at a distance. Data on mood/temperament proved to be the most elusive.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Times New Roman" panose="02020603050405020304" pitchFamily="18" charset="0"/>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93B680E0-6791-4273-ADB4-FF857111C956}" type="slidenum">
              <a:rPr lang="zh-CN" altLang="en-US" smtClean="0"/>
              <a:t>7</a:t>
            </a:fld>
            <a:endParaRPr lang="zh-CN" altLang="en-US"/>
          </a:p>
        </p:txBody>
      </p:sp>
    </p:spTree>
    <p:extLst>
      <p:ext uri="{BB962C8B-B14F-4D97-AF65-F5344CB8AC3E}">
        <p14:creationId xmlns:p14="http://schemas.microsoft.com/office/powerpoint/2010/main" val="28992247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12001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New Roman" panose="02020603050405020304" pitchFamily="18" charset="0"/>
                <a:cs typeface="Times New Roman" panose="02020603050405020304" pitchFamily="18" charset="0"/>
              </a:rPr>
              <a:t>This table displays Xi Jinping’s scale scores for each of the 12 personality patterns. The column labeled “lower” represents the number of items classified affirmative and the column labeled “upper” shows the number of items classified as affirmative, plus those classified as equivocally present. The lower- and upper-bound scores analogous to confidence intervals in statistics.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Times New Roman" panose="02020603050405020304" pitchFamily="18" charset="0"/>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93B680E0-6791-4273-ADB4-FF857111C956}" type="slidenum">
              <a:rPr lang="zh-CN" altLang="en-US" smtClean="0"/>
              <a:t>8</a:t>
            </a:fld>
            <a:endParaRPr lang="zh-CN" altLang="en-US"/>
          </a:p>
        </p:txBody>
      </p:sp>
    </p:spTree>
    <p:extLst>
      <p:ext uri="{BB962C8B-B14F-4D97-AF65-F5344CB8AC3E}">
        <p14:creationId xmlns:p14="http://schemas.microsoft.com/office/powerpoint/2010/main" val="3201416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188970"/>
          </a:xfrm>
        </p:spPr>
        <p:txBody>
          <a:bodyPr/>
          <a:lstStyle/>
          <a:p>
            <a:r>
              <a:rPr lang="en-US" sz="1200" kern="1200" dirty="0">
                <a:solidFill>
                  <a:schemeClr val="tx1"/>
                </a:solidFill>
                <a:effectLst/>
                <a:latin typeface="Times New Roman" panose="02020603050405020304" pitchFamily="18" charset="0"/>
                <a:cs typeface="Times New Roman" panose="02020603050405020304" pitchFamily="18" charset="0"/>
              </a:rPr>
              <a:t>This is a graphic representation of the MIDC profile for Xi Jinping. In this graph, the blue bar represents the baseline scores of affirmative classifications for each scale (i.e., the lower limit), while the red bar signifies “ceiling” scores based on affirmative plus equivocally affirmative classifications (i.e., the upper limit). The range between the lower limit (blue bar) and upper limit (red bar) is akin to a confidence interval. The colored horizontal lines represent the cutoff elevations for the gradations into </a:t>
            </a:r>
            <a:r>
              <a:rPr lang="en-US" sz="1200" i="1" kern="1200" dirty="0">
                <a:solidFill>
                  <a:schemeClr val="tx1"/>
                </a:solidFill>
                <a:effectLst/>
                <a:latin typeface="Times New Roman" panose="02020603050405020304" pitchFamily="18" charset="0"/>
                <a:cs typeface="Times New Roman" panose="02020603050405020304" pitchFamily="18" charset="0"/>
              </a:rPr>
              <a:t>present</a:t>
            </a:r>
            <a:r>
              <a:rPr lang="en-US" sz="1200" kern="1200" dirty="0">
                <a:solidFill>
                  <a:schemeClr val="tx1"/>
                </a:solidFill>
                <a:effectLst/>
                <a:latin typeface="Times New Roman" panose="02020603050405020304" pitchFamily="18" charset="0"/>
                <a:cs typeface="Times New Roman" panose="02020603050405020304" pitchFamily="18" charset="0"/>
              </a:rPr>
              <a:t>, </a:t>
            </a:r>
            <a:r>
              <a:rPr lang="en-US" sz="1200" i="1" kern="1200" dirty="0">
                <a:solidFill>
                  <a:schemeClr val="tx1"/>
                </a:solidFill>
                <a:effectLst/>
                <a:latin typeface="Times New Roman" panose="02020603050405020304" pitchFamily="18" charset="0"/>
                <a:cs typeface="Times New Roman" panose="02020603050405020304" pitchFamily="18" charset="0"/>
              </a:rPr>
              <a:t>prominent</a:t>
            </a:r>
            <a:r>
              <a:rPr lang="en-US" sz="1200" kern="1200" dirty="0">
                <a:solidFill>
                  <a:schemeClr val="tx1"/>
                </a:solidFill>
                <a:effectLst/>
                <a:latin typeface="Times New Roman" panose="02020603050405020304" pitchFamily="18" charset="0"/>
                <a:cs typeface="Times New Roman" panose="02020603050405020304" pitchFamily="18" charset="0"/>
              </a:rPr>
              <a:t>, and </a:t>
            </a:r>
            <a:r>
              <a:rPr lang="en-US" sz="1200" i="1" kern="1200" dirty="0">
                <a:solidFill>
                  <a:schemeClr val="tx1"/>
                </a:solidFill>
                <a:effectLst/>
                <a:latin typeface="Times New Roman" panose="02020603050405020304" pitchFamily="18" charset="0"/>
                <a:cs typeface="Times New Roman" panose="02020603050405020304" pitchFamily="18" charset="0"/>
              </a:rPr>
              <a:t>dysfunctional</a:t>
            </a:r>
            <a:r>
              <a:rPr lang="en-US" sz="1200" kern="1200" dirty="0">
                <a:solidFill>
                  <a:schemeClr val="tx1"/>
                </a:solidFill>
                <a:effectLst/>
                <a:latin typeface="Times New Roman" panose="02020603050405020304" pitchFamily="18" charset="0"/>
                <a:cs typeface="Times New Roman" panose="02020603050405020304" pitchFamily="18" charset="0"/>
              </a:rPr>
              <a:t> levels.</a:t>
            </a:r>
          </a:p>
          <a:p>
            <a:endParaRPr lang="en-US" sz="1200" kern="1200" dirty="0">
              <a:solidFill>
                <a:schemeClr val="tx1"/>
              </a:solidFill>
              <a:effectLst/>
              <a:latin typeface="Times New Roman" panose="02020603050405020304" pitchFamily="18" charset="0"/>
              <a:cs typeface="Times New Roman" panose="02020603050405020304" pitchFamily="18" charset="0"/>
            </a:endParaRPr>
          </a:p>
          <a:p>
            <a:r>
              <a:rPr lang="en-US" sz="1200" kern="1200" dirty="0">
                <a:solidFill>
                  <a:schemeClr val="tx1"/>
                </a:solidFill>
                <a:effectLst/>
                <a:latin typeface="Times New Roman" panose="02020603050405020304" pitchFamily="18" charset="0"/>
                <a:cs typeface="Times New Roman" panose="02020603050405020304" pitchFamily="18" charset="0"/>
              </a:rPr>
              <a:t>Xi Jinping’s primary personality pattern is the scale 1A dominant pattern, with a scale elevation in the “prominent” range. Xi obtained secondary elevations on the scale 6 conscientious pattern and the scale 2 ambitious pattern in the “present” range and equivocal subsidiary elevations on the scale 4 accommodating and scale 7 reticent patterns.</a:t>
            </a:r>
          </a:p>
          <a:p>
            <a:endParaRPr lang="en-US" sz="1200" kern="1200" dirty="0">
              <a:solidFill>
                <a:schemeClr val="tx1"/>
              </a:solidFill>
              <a:effectLst/>
              <a:latin typeface="Times New Roman" panose="02020603050405020304" pitchFamily="18" charset="0"/>
              <a:cs typeface="Times New Roman" panose="02020603050405020304" pitchFamily="18" charset="0"/>
            </a:endParaRPr>
          </a:p>
          <a:p>
            <a:r>
              <a:rPr lang="en-US" sz="1200" kern="1200" dirty="0">
                <a:solidFill>
                  <a:schemeClr val="tx1"/>
                </a:solidFill>
                <a:effectLst/>
                <a:latin typeface="Times New Roman" panose="02020603050405020304" pitchFamily="18" charset="0"/>
                <a:cs typeface="Times New Roman" panose="02020603050405020304" pitchFamily="18" charset="0"/>
              </a:rPr>
              <a:t>With his primary Dominant/controlling pattern (a measure of aggressiveness) and his secondary Conscientious/dutiful and Ambitious/self-serving patterns (the latter a measure of narcissism), Xi’s profile may be characterized as that of a “high-dominance conformist.”</a:t>
            </a:r>
            <a:endParaRPr lang="en-US" dirty="0">
              <a:latin typeface="Times New Roman" panose="02020603050405020304" pitchFamily="18" charset="0"/>
              <a:cs typeface="Times New Roman" panose="02020603050405020304" pitchFamily="18" charset="0"/>
            </a:endParaRPr>
          </a:p>
          <a:p>
            <a:endParaRPr lang="en-US" sz="1200" kern="1200" dirty="0">
              <a:solidFill>
                <a:schemeClr val="tx1"/>
              </a:solidFill>
              <a:effectLst/>
              <a:latin typeface="Times New Roman" panose="02020603050405020304" pitchFamily="18" charset="0"/>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93B680E0-6791-4273-ADB4-FF857111C956}" type="slidenum">
              <a:rPr lang="zh-CN" altLang="en-US" smtClean="0"/>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cxnSp>
        <p:nvCxnSpPr>
          <p:cNvPr id="8" name="直接连接符 7"/>
          <p:cNvCxnSpPr/>
          <p:nvPr userDrawn="1"/>
        </p:nvCxnSpPr>
        <p:spPr>
          <a:xfrm flipV="1">
            <a:off x="228600" y="990602"/>
            <a:ext cx="11963400" cy="12461"/>
          </a:xfrm>
          <a:prstGeom prst="line">
            <a:avLst/>
          </a:prstGeom>
          <a:ln w="38100">
            <a:solidFill>
              <a:schemeClr val="accent2">
                <a:alpha val="90000"/>
              </a:schemeClr>
            </a:solidFill>
          </a:ln>
        </p:spPr>
        <p:style>
          <a:lnRef idx="1">
            <a:schemeClr val="accent1"/>
          </a:lnRef>
          <a:fillRef idx="0">
            <a:schemeClr val="accent1"/>
          </a:fillRef>
          <a:effectRef idx="0">
            <a:schemeClr val="accent1"/>
          </a:effectRef>
          <a:fontRef idx="minor">
            <a:schemeClr val="tx1"/>
          </a:fontRef>
        </p:style>
      </p:cxnSp>
      <p:grpSp>
        <p:nvGrpSpPr>
          <p:cNvPr id="11" name="组合 10"/>
          <p:cNvGrpSpPr/>
          <p:nvPr userDrawn="1"/>
        </p:nvGrpSpPr>
        <p:grpSpPr>
          <a:xfrm>
            <a:off x="11229164" y="278521"/>
            <a:ext cx="480236" cy="478953"/>
            <a:chOff x="5500688" y="2833688"/>
            <a:chExt cx="1190625" cy="1187450"/>
          </a:xfrm>
          <a:solidFill>
            <a:schemeClr val="accent1"/>
          </a:solidFill>
        </p:grpSpPr>
        <p:sp>
          <p:nvSpPr>
            <p:cNvPr id="12" name="Freeform 5"/>
            <p:cNvSpPr>
              <a:spLocks noEditPoints="1"/>
            </p:cNvSpPr>
            <p:nvPr/>
          </p:nvSpPr>
          <p:spPr bwMode="auto">
            <a:xfrm>
              <a:off x="5697538" y="3028951"/>
              <a:ext cx="793750" cy="793750"/>
            </a:xfrm>
            <a:custGeom>
              <a:avLst/>
              <a:gdLst>
                <a:gd name="T0" fmla="*/ 120 w 239"/>
                <a:gd name="T1" fmla="*/ 0 h 239"/>
                <a:gd name="T2" fmla="*/ 239 w 239"/>
                <a:gd name="T3" fmla="*/ 120 h 239"/>
                <a:gd name="T4" fmla="*/ 120 w 239"/>
                <a:gd name="T5" fmla="*/ 239 h 239"/>
                <a:gd name="T6" fmla="*/ 0 w 239"/>
                <a:gd name="T7" fmla="*/ 120 h 239"/>
                <a:gd name="T8" fmla="*/ 120 w 239"/>
                <a:gd name="T9" fmla="*/ 0 h 239"/>
                <a:gd name="T10" fmla="*/ 120 w 239"/>
                <a:gd name="T11" fmla="*/ 7 h 239"/>
                <a:gd name="T12" fmla="*/ 232 w 239"/>
                <a:gd name="T13" fmla="*/ 120 h 239"/>
                <a:gd name="T14" fmla="*/ 120 w 239"/>
                <a:gd name="T15" fmla="*/ 232 h 239"/>
                <a:gd name="T16" fmla="*/ 7 w 239"/>
                <a:gd name="T17" fmla="*/ 120 h 239"/>
                <a:gd name="T18" fmla="*/ 120 w 239"/>
                <a:gd name="T19" fmla="*/ 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9" h="239">
                  <a:moveTo>
                    <a:pt x="120" y="0"/>
                  </a:moveTo>
                  <a:cubicBezTo>
                    <a:pt x="186" y="0"/>
                    <a:pt x="239" y="54"/>
                    <a:pt x="239" y="120"/>
                  </a:cubicBezTo>
                  <a:cubicBezTo>
                    <a:pt x="239" y="186"/>
                    <a:pt x="186" y="239"/>
                    <a:pt x="120" y="239"/>
                  </a:cubicBezTo>
                  <a:cubicBezTo>
                    <a:pt x="54" y="239"/>
                    <a:pt x="0" y="186"/>
                    <a:pt x="0" y="120"/>
                  </a:cubicBezTo>
                  <a:cubicBezTo>
                    <a:pt x="0" y="54"/>
                    <a:pt x="54" y="0"/>
                    <a:pt x="120" y="0"/>
                  </a:cubicBezTo>
                  <a:close/>
                  <a:moveTo>
                    <a:pt x="120" y="7"/>
                  </a:moveTo>
                  <a:cubicBezTo>
                    <a:pt x="182" y="7"/>
                    <a:pt x="232" y="58"/>
                    <a:pt x="232" y="120"/>
                  </a:cubicBezTo>
                  <a:cubicBezTo>
                    <a:pt x="232" y="182"/>
                    <a:pt x="182" y="232"/>
                    <a:pt x="120" y="232"/>
                  </a:cubicBezTo>
                  <a:cubicBezTo>
                    <a:pt x="58" y="232"/>
                    <a:pt x="7" y="182"/>
                    <a:pt x="7" y="120"/>
                  </a:cubicBezTo>
                  <a:cubicBezTo>
                    <a:pt x="7" y="58"/>
                    <a:pt x="58" y="7"/>
                    <a:pt x="12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274157"/>
                </a:solidFill>
                <a:ea typeface="思源黑体 CN Normal" panose="020B0400000000000000" charset="-122"/>
              </a:endParaRPr>
            </a:p>
          </p:txBody>
        </p:sp>
        <p:sp>
          <p:nvSpPr>
            <p:cNvPr id="13" name="Freeform 6"/>
            <p:cNvSpPr>
              <a:spLocks noEditPoints="1"/>
            </p:cNvSpPr>
            <p:nvPr/>
          </p:nvSpPr>
          <p:spPr bwMode="auto">
            <a:xfrm>
              <a:off x="5500688" y="2833688"/>
              <a:ext cx="1190625" cy="1187450"/>
            </a:xfrm>
            <a:custGeom>
              <a:avLst/>
              <a:gdLst>
                <a:gd name="T0" fmla="*/ 179 w 358"/>
                <a:gd name="T1" fmla="*/ 0 h 358"/>
                <a:gd name="T2" fmla="*/ 358 w 358"/>
                <a:gd name="T3" fmla="*/ 179 h 358"/>
                <a:gd name="T4" fmla="*/ 179 w 358"/>
                <a:gd name="T5" fmla="*/ 358 h 358"/>
                <a:gd name="T6" fmla="*/ 0 w 358"/>
                <a:gd name="T7" fmla="*/ 179 h 358"/>
                <a:gd name="T8" fmla="*/ 179 w 358"/>
                <a:gd name="T9" fmla="*/ 0 h 358"/>
                <a:gd name="T10" fmla="*/ 179 w 358"/>
                <a:gd name="T11" fmla="*/ 7 h 358"/>
                <a:gd name="T12" fmla="*/ 7 w 358"/>
                <a:gd name="T13" fmla="*/ 179 h 358"/>
                <a:gd name="T14" fmla="*/ 179 w 358"/>
                <a:gd name="T15" fmla="*/ 351 h 358"/>
                <a:gd name="T16" fmla="*/ 351 w 358"/>
                <a:gd name="T17" fmla="*/ 179 h 358"/>
                <a:gd name="T18" fmla="*/ 179 w 358"/>
                <a:gd name="T19" fmla="*/ 7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8" h="358">
                  <a:moveTo>
                    <a:pt x="179" y="0"/>
                  </a:moveTo>
                  <a:cubicBezTo>
                    <a:pt x="277" y="0"/>
                    <a:pt x="358" y="80"/>
                    <a:pt x="358" y="179"/>
                  </a:cubicBezTo>
                  <a:cubicBezTo>
                    <a:pt x="358" y="277"/>
                    <a:pt x="277" y="358"/>
                    <a:pt x="179" y="358"/>
                  </a:cubicBezTo>
                  <a:cubicBezTo>
                    <a:pt x="80" y="358"/>
                    <a:pt x="0" y="277"/>
                    <a:pt x="0" y="179"/>
                  </a:cubicBezTo>
                  <a:cubicBezTo>
                    <a:pt x="0" y="80"/>
                    <a:pt x="80" y="0"/>
                    <a:pt x="179" y="0"/>
                  </a:cubicBezTo>
                  <a:close/>
                  <a:moveTo>
                    <a:pt x="179" y="7"/>
                  </a:moveTo>
                  <a:cubicBezTo>
                    <a:pt x="84" y="7"/>
                    <a:pt x="7" y="84"/>
                    <a:pt x="7" y="179"/>
                  </a:cubicBezTo>
                  <a:cubicBezTo>
                    <a:pt x="7" y="273"/>
                    <a:pt x="84" y="351"/>
                    <a:pt x="179" y="351"/>
                  </a:cubicBezTo>
                  <a:cubicBezTo>
                    <a:pt x="273" y="351"/>
                    <a:pt x="351" y="273"/>
                    <a:pt x="351" y="179"/>
                  </a:cubicBezTo>
                  <a:cubicBezTo>
                    <a:pt x="351" y="84"/>
                    <a:pt x="273" y="7"/>
                    <a:pt x="179"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274157"/>
                </a:solidFill>
                <a:ea typeface="思源黑体 CN Normal" panose="020B0400000000000000" charset="-122"/>
              </a:endParaRPr>
            </a:p>
          </p:txBody>
        </p:sp>
        <p:sp>
          <p:nvSpPr>
            <p:cNvPr id="14" name="Freeform 7"/>
            <p:cNvSpPr>
              <a:spLocks noEditPoints="1"/>
            </p:cNvSpPr>
            <p:nvPr/>
          </p:nvSpPr>
          <p:spPr bwMode="auto">
            <a:xfrm>
              <a:off x="5546726" y="2879726"/>
              <a:ext cx="1098550" cy="742950"/>
            </a:xfrm>
            <a:custGeom>
              <a:avLst/>
              <a:gdLst>
                <a:gd name="T0" fmla="*/ 13 w 330"/>
                <a:gd name="T1" fmla="*/ 193 h 224"/>
                <a:gd name="T2" fmla="*/ 13 w 330"/>
                <a:gd name="T3" fmla="*/ 200 h 224"/>
                <a:gd name="T4" fmla="*/ 39 w 330"/>
                <a:gd name="T5" fmla="*/ 196 h 224"/>
                <a:gd name="T6" fmla="*/ 14 w 330"/>
                <a:gd name="T7" fmla="*/ 218 h 224"/>
                <a:gd name="T8" fmla="*/ 23 w 330"/>
                <a:gd name="T9" fmla="*/ 153 h 224"/>
                <a:gd name="T10" fmla="*/ 6 w 330"/>
                <a:gd name="T11" fmla="*/ 181 h 224"/>
                <a:gd name="T12" fmla="*/ 6 w 330"/>
                <a:gd name="T13" fmla="*/ 172 h 224"/>
                <a:gd name="T14" fmla="*/ 1 w 330"/>
                <a:gd name="T15" fmla="*/ 160 h 224"/>
                <a:gd name="T16" fmla="*/ 38 w 330"/>
                <a:gd name="T17" fmla="*/ 133 h 224"/>
                <a:gd name="T18" fmla="*/ 35 w 330"/>
                <a:gd name="T19" fmla="*/ 149 h 224"/>
                <a:gd name="T20" fmla="*/ 5 w 330"/>
                <a:gd name="T21" fmla="*/ 124 h 224"/>
                <a:gd name="T22" fmla="*/ 44 w 330"/>
                <a:gd name="T23" fmla="*/ 92 h 224"/>
                <a:gd name="T24" fmla="*/ 54 w 330"/>
                <a:gd name="T25" fmla="*/ 99 h 224"/>
                <a:gd name="T26" fmla="*/ 40 w 330"/>
                <a:gd name="T27" fmla="*/ 103 h 224"/>
                <a:gd name="T28" fmla="*/ 44 w 330"/>
                <a:gd name="T29" fmla="*/ 116 h 224"/>
                <a:gd name="T30" fmla="*/ 52 w 330"/>
                <a:gd name="T31" fmla="*/ 85 h 224"/>
                <a:gd name="T32" fmla="*/ 45 w 330"/>
                <a:gd name="T33" fmla="*/ 58 h 224"/>
                <a:gd name="T34" fmla="*/ 65 w 330"/>
                <a:gd name="T35" fmla="*/ 42 h 224"/>
                <a:gd name="T36" fmla="*/ 66 w 330"/>
                <a:gd name="T37" fmla="*/ 40 h 224"/>
                <a:gd name="T38" fmla="*/ 71 w 330"/>
                <a:gd name="T39" fmla="*/ 75 h 224"/>
                <a:gd name="T40" fmla="*/ 139 w 330"/>
                <a:gd name="T41" fmla="*/ 8 h 224"/>
                <a:gd name="T42" fmla="*/ 116 w 330"/>
                <a:gd name="T43" fmla="*/ 31 h 224"/>
                <a:gd name="T44" fmla="*/ 125 w 330"/>
                <a:gd name="T45" fmla="*/ 6 h 224"/>
                <a:gd name="T46" fmla="*/ 137 w 330"/>
                <a:gd name="T47" fmla="*/ 9 h 224"/>
                <a:gd name="T48" fmla="*/ 148 w 330"/>
                <a:gd name="T49" fmla="*/ 35 h 224"/>
                <a:gd name="T50" fmla="*/ 160 w 330"/>
                <a:gd name="T51" fmla="*/ 0 h 224"/>
                <a:gd name="T52" fmla="*/ 185 w 330"/>
                <a:gd name="T53" fmla="*/ 0 h 224"/>
                <a:gd name="T54" fmla="*/ 155 w 330"/>
                <a:gd name="T55" fmla="*/ 9 h 224"/>
                <a:gd name="T56" fmla="*/ 203 w 330"/>
                <a:gd name="T57" fmla="*/ 40 h 224"/>
                <a:gd name="T58" fmla="*/ 196 w 330"/>
                <a:gd name="T59" fmla="*/ 9 h 224"/>
                <a:gd name="T60" fmla="*/ 209 w 330"/>
                <a:gd name="T61" fmla="*/ 7 h 224"/>
                <a:gd name="T62" fmla="*/ 249 w 330"/>
                <a:gd name="T63" fmla="*/ 24 h 224"/>
                <a:gd name="T64" fmla="*/ 216 w 330"/>
                <a:gd name="T65" fmla="*/ 9 h 224"/>
                <a:gd name="T66" fmla="*/ 227 w 330"/>
                <a:gd name="T67" fmla="*/ 21 h 224"/>
                <a:gd name="T68" fmla="*/ 239 w 330"/>
                <a:gd name="T69" fmla="*/ 19 h 224"/>
                <a:gd name="T70" fmla="*/ 281 w 330"/>
                <a:gd name="T71" fmla="*/ 48 h 224"/>
                <a:gd name="T72" fmla="*/ 257 w 330"/>
                <a:gd name="T73" fmla="*/ 49 h 224"/>
                <a:gd name="T74" fmla="*/ 255 w 330"/>
                <a:gd name="T75" fmla="*/ 51 h 224"/>
                <a:gd name="T76" fmla="*/ 257 w 330"/>
                <a:gd name="T77" fmla="*/ 75 h 224"/>
                <a:gd name="T78" fmla="*/ 257 w 330"/>
                <a:gd name="T79" fmla="*/ 29 h 224"/>
                <a:gd name="T80" fmla="*/ 293 w 330"/>
                <a:gd name="T81" fmla="*/ 68 h 224"/>
                <a:gd name="T82" fmla="*/ 281 w 330"/>
                <a:gd name="T83" fmla="*/ 77 h 224"/>
                <a:gd name="T84" fmla="*/ 261 w 330"/>
                <a:gd name="T85" fmla="*/ 76 h 224"/>
                <a:gd name="T86" fmla="*/ 298 w 330"/>
                <a:gd name="T87" fmla="*/ 69 h 224"/>
                <a:gd name="T88" fmla="*/ 313 w 330"/>
                <a:gd name="T89" fmla="*/ 119 h 224"/>
                <a:gd name="T90" fmla="*/ 306 w 330"/>
                <a:gd name="T91" fmla="*/ 117 h 224"/>
                <a:gd name="T92" fmla="*/ 280 w 330"/>
                <a:gd name="T93" fmla="*/ 108 h 224"/>
                <a:gd name="T94" fmla="*/ 293 w 330"/>
                <a:gd name="T95" fmla="*/ 122 h 224"/>
                <a:gd name="T96" fmla="*/ 320 w 330"/>
                <a:gd name="T97" fmla="*/ 110 h 224"/>
                <a:gd name="T98" fmla="*/ 294 w 330"/>
                <a:gd name="T99" fmla="*/ 147 h 224"/>
                <a:gd name="T100" fmla="*/ 320 w 330"/>
                <a:gd name="T101" fmla="*/ 127 h 224"/>
                <a:gd name="T102" fmla="*/ 327 w 330"/>
                <a:gd name="T103" fmla="*/ 139 h 224"/>
                <a:gd name="T104" fmla="*/ 294 w 330"/>
                <a:gd name="T105" fmla="*/ 172 h 224"/>
                <a:gd name="T106" fmla="*/ 319 w 330"/>
                <a:gd name="T107" fmla="*/ 148 h 224"/>
                <a:gd name="T108" fmla="*/ 319 w 330"/>
                <a:gd name="T109" fmla="*/ 177 h 224"/>
                <a:gd name="T110" fmla="*/ 320 w 330"/>
                <a:gd name="T111" fmla="*/ 221 h 224"/>
                <a:gd name="T112" fmla="*/ 289 w 330"/>
                <a:gd name="T113" fmla="*/ 206 h 224"/>
                <a:gd name="T114" fmla="*/ 304 w 330"/>
                <a:gd name="T115" fmla="*/ 195 h 224"/>
                <a:gd name="T116" fmla="*/ 324 w 330"/>
                <a:gd name="T117" fmla="*/ 203 h 224"/>
                <a:gd name="T118" fmla="*/ 315 w 330"/>
                <a:gd name="T119" fmla="*/ 211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0" h="224">
                  <a:moveTo>
                    <a:pt x="12" y="224"/>
                  </a:moveTo>
                  <a:cubicBezTo>
                    <a:pt x="11" y="224"/>
                    <a:pt x="11" y="224"/>
                    <a:pt x="11" y="224"/>
                  </a:cubicBezTo>
                  <a:cubicBezTo>
                    <a:pt x="2" y="195"/>
                    <a:pt x="2" y="195"/>
                    <a:pt x="2" y="195"/>
                  </a:cubicBezTo>
                  <a:cubicBezTo>
                    <a:pt x="13" y="192"/>
                    <a:pt x="13" y="192"/>
                    <a:pt x="13" y="192"/>
                  </a:cubicBezTo>
                  <a:cubicBezTo>
                    <a:pt x="13" y="193"/>
                    <a:pt x="13" y="193"/>
                    <a:pt x="13" y="193"/>
                  </a:cubicBezTo>
                  <a:cubicBezTo>
                    <a:pt x="7" y="196"/>
                    <a:pt x="5" y="200"/>
                    <a:pt x="8" y="207"/>
                  </a:cubicBezTo>
                  <a:cubicBezTo>
                    <a:pt x="8" y="210"/>
                    <a:pt x="9" y="211"/>
                    <a:pt x="11" y="210"/>
                  </a:cubicBezTo>
                  <a:cubicBezTo>
                    <a:pt x="23" y="207"/>
                    <a:pt x="23" y="207"/>
                    <a:pt x="23" y="207"/>
                  </a:cubicBezTo>
                  <a:cubicBezTo>
                    <a:pt x="22" y="202"/>
                    <a:pt x="19" y="200"/>
                    <a:pt x="13" y="201"/>
                  </a:cubicBezTo>
                  <a:cubicBezTo>
                    <a:pt x="13" y="200"/>
                    <a:pt x="13" y="200"/>
                    <a:pt x="13" y="200"/>
                  </a:cubicBezTo>
                  <a:cubicBezTo>
                    <a:pt x="30" y="195"/>
                    <a:pt x="30" y="195"/>
                    <a:pt x="30" y="195"/>
                  </a:cubicBezTo>
                  <a:cubicBezTo>
                    <a:pt x="30" y="196"/>
                    <a:pt x="30" y="196"/>
                    <a:pt x="30" y="196"/>
                  </a:cubicBezTo>
                  <a:cubicBezTo>
                    <a:pt x="25" y="198"/>
                    <a:pt x="23" y="201"/>
                    <a:pt x="25" y="206"/>
                  </a:cubicBezTo>
                  <a:cubicBezTo>
                    <a:pt x="37" y="203"/>
                    <a:pt x="37" y="203"/>
                    <a:pt x="37" y="203"/>
                  </a:cubicBezTo>
                  <a:cubicBezTo>
                    <a:pt x="39" y="202"/>
                    <a:pt x="40" y="200"/>
                    <a:pt x="39" y="196"/>
                  </a:cubicBezTo>
                  <a:cubicBezTo>
                    <a:pt x="40" y="196"/>
                    <a:pt x="40" y="196"/>
                    <a:pt x="40" y="196"/>
                  </a:cubicBezTo>
                  <a:cubicBezTo>
                    <a:pt x="45" y="214"/>
                    <a:pt x="45" y="214"/>
                    <a:pt x="45" y="214"/>
                  </a:cubicBezTo>
                  <a:cubicBezTo>
                    <a:pt x="44" y="215"/>
                    <a:pt x="44" y="215"/>
                    <a:pt x="44" y="215"/>
                  </a:cubicBezTo>
                  <a:cubicBezTo>
                    <a:pt x="43" y="211"/>
                    <a:pt x="41" y="210"/>
                    <a:pt x="39" y="211"/>
                  </a:cubicBezTo>
                  <a:cubicBezTo>
                    <a:pt x="14" y="218"/>
                    <a:pt x="14" y="218"/>
                    <a:pt x="14" y="218"/>
                  </a:cubicBezTo>
                  <a:cubicBezTo>
                    <a:pt x="12" y="219"/>
                    <a:pt x="11" y="221"/>
                    <a:pt x="12" y="224"/>
                  </a:cubicBezTo>
                  <a:close/>
                  <a:moveTo>
                    <a:pt x="0" y="149"/>
                  </a:moveTo>
                  <a:cubicBezTo>
                    <a:pt x="1" y="149"/>
                    <a:pt x="1" y="149"/>
                    <a:pt x="1" y="149"/>
                  </a:cubicBezTo>
                  <a:cubicBezTo>
                    <a:pt x="1" y="152"/>
                    <a:pt x="3" y="153"/>
                    <a:pt x="6" y="153"/>
                  </a:cubicBezTo>
                  <a:cubicBezTo>
                    <a:pt x="23" y="153"/>
                    <a:pt x="23" y="153"/>
                    <a:pt x="23" y="153"/>
                  </a:cubicBezTo>
                  <a:cubicBezTo>
                    <a:pt x="28" y="153"/>
                    <a:pt x="31" y="154"/>
                    <a:pt x="33" y="156"/>
                  </a:cubicBezTo>
                  <a:cubicBezTo>
                    <a:pt x="35" y="158"/>
                    <a:pt x="36" y="161"/>
                    <a:pt x="37" y="166"/>
                  </a:cubicBezTo>
                  <a:cubicBezTo>
                    <a:pt x="37" y="171"/>
                    <a:pt x="36" y="174"/>
                    <a:pt x="34" y="177"/>
                  </a:cubicBezTo>
                  <a:cubicBezTo>
                    <a:pt x="32" y="179"/>
                    <a:pt x="29" y="181"/>
                    <a:pt x="24" y="181"/>
                  </a:cubicBezTo>
                  <a:cubicBezTo>
                    <a:pt x="6" y="181"/>
                    <a:pt x="6" y="181"/>
                    <a:pt x="6" y="181"/>
                  </a:cubicBezTo>
                  <a:cubicBezTo>
                    <a:pt x="3" y="180"/>
                    <a:pt x="1" y="182"/>
                    <a:pt x="1" y="185"/>
                  </a:cubicBezTo>
                  <a:cubicBezTo>
                    <a:pt x="0" y="185"/>
                    <a:pt x="0" y="185"/>
                    <a:pt x="0" y="185"/>
                  </a:cubicBezTo>
                  <a:cubicBezTo>
                    <a:pt x="0" y="167"/>
                    <a:pt x="0" y="167"/>
                    <a:pt x="0" y="167"/>
                  </a:cubicBezTo>
                  <a:cubicBezTo>
                    <a:pt x="1" y="167"/>
                    <a:pt x="1" y="167"/>
                    <a:pt x="1" y="167"/>
                  </a:cubicBezTo>
                  <a:cubicBezTo>
                    <a:pt x="1" y="171"/>
                    <a:pt x="3" y="172"/>
                    <a:pt x="6" y="172"/>
                  </a:cubicBezTo>
                  <a:cubicBezTo>
                    <a:pt x="24" y="172"/>
                    <a:pt x="24" y="172"/>
                    <a:pt x="24" y="172"/>
                  </a:cubicBezTo>
                  <a:cubicBezTo>
                    <a:pt x="31" y="172"/>
                    <a:pt x="34" y="170"/>
                    <a:pt x="34" y="164"/>
                  </a:cubicBezTo>
                  <a:cubicBezTo>
                    <a:pt x="34" y="158"/>
                    <a:pt x="31" y="155"/>
                    <a:pt x="23" y="155"/>
                  </a:cubicBezTo>
                  <a:cubicBezTo>
                    <a:pt x="7" y="155"/>
                    <a:pt x="7" y="155"/>
                    <a:pt x="7" y="155"/>
                  </a:cubicBezTo>
                  <a:cubicBezTo>
                    <a:pt x="3" y="155"/>
                    <a:pt x="1" y="156"/>
                    <a:pt x="1" y="160"/>
                  </a:cubicBezTo>
                  <a:cubicBezTo>
                    <a:pt x="0" y="160"/>
                    <a:pt x="0" y="160"/>
                    <a:pt x="0" y="160"/>
                  </a:cubicBezTo>
                  <a:cubicBezTo>
                    <a:pt x="0" y="149"/>
                    <a:pt x="0" y="149"/>
                    <a:pt x="0" y="149"/>
                  </a:cubicBezTo>
                  <a:close/>
                  <a:moveTo>
                    <a:pt x="9" y="129"/>
                  </a:moveTo>
                  <a:cubicBezTo>
                    <a:pt x="34" y="136"/>
                    <a:pt x="34" y="136"/>
                    <a:pt x="34" y="136"/>
                  </a:cubicBezTo>
                  <a:cubicBezTo>
                    <a:pt x="36" y="136"/>
                    <a:pt x="38" y="136"/>
                    <a:pt x="38" y="133"/>
                  </a:cubicBezTo>
                  <a:cubicBezTo>
                    <a:pt x="40" y="126"/>
                    <a:pt x="36" y="122"/>
                    <a:pt x="25" y="119"/>
                  </a:cubicBezTo>
                  <a:cubicBezTo>
                    <a:pt x="15" y="117"/>
                    <a:pt x="9" y="119"/>
                    <a:pt x="7" y="125"/>
                  </a:cubicBezTo>
                  <a:cubicBezTo>
                    <a:pt x="6" y="127"/>
                    <a:pt x="7" y="129"/>
                    <a:pt x="9" y="129"/>
                  </a:cubicBezTo>
                  <a:close/>
                  <a:moveTo>
                    <a:pt x="36" y="149"/>
                  </a:moveTo>
                  <a:cubicBezTo>
                    <a:pt x="35" y="149"/>
                    <a:pt x="35" y="149"/>
                    <a:pt x="35" y="149"/>
                  </a:cubicBezTo>
                  <a:cubicBezTo>
                    <a:pt x="35" y="146"/>
                    <a:pt x="35" y="144"/>
                    <a:pt x="32" y="144"/>
                  </a:cubicBezTo>
                  <a:cubicBezTo>
                    <a:pt x="7" y="137"/>
                    <a:pt x="7" y="137"/>
                    <a:pt x="7" y="137"/>
                  </a:cubicBezTo>
                  <a:cubicBezTo>
                    <a:pt x="5" y="136"/>
                    <a:pt x="3" y="137"/>
                    <a:pt x="2" y="140"/>
                  </a:cubicBezTo>
                  <a:cubicBezTo>
                    <a:pt x="1" y="140"/>
                    <a:pt x="1" y="140"/>
                    <a:pt x="1" y="140"/>
                  </a:cubicBezTo>
                  <a:cubicBezTo>
                    <a:pt x="5" y="124"/>
                    <a:pt x="5" y="124"/>
                    <a:pt x="5" y="124"/>
                  </a:cubicBezTo>
                  <a:cubicBezTo>
                    <a:pt x="9" y="112"/>
                    <a:pt x="16" y="107"/>
                    <a:pt x="27" y="110"/>
                  </a:cubicBezTo>
                  <a:cubicBezTo>
                    <a:pt x="38" y="113"/>
                    <a:pt x="43" y="121"/>
                    <a:pt x="40" y="133"/>
                  </a:cubicBezTo>
                  <a:cubicBezTo>
                    <a:pt x="36" y="149"/>
                    <a:pt x="36" y="149"/>
                    <a:pt x="36" y="149"/>
                  </a:cubicBezTo>
                  <a:close/>
                  <a:moveTo>
                    <a:pt x="38" y="101"/>
                  </a:moveTo>
                  <a:cubicBezTo>
                    <a:pt x="44" y="92"/>
                    <a:pt x="44" y="92"/>
                    <a:pt x="44" y="92"/>
                  </a:cubicBezTo>
                  <a:cubicBezTo>
                    <a:pt x="29" y="90"/>
                    <a:pt x="29" y="90"/>
                    <a:pt x="29" y="90"/>
                  </a:cubicBezTo>
                  <a:cubicBezTo>
                    <a:pt x="38" y="101"/>
                    <a:pt x="38" y="101"/>
                    <a:pt x="38" y="101"/>
                  </a:cubicBezTo>
                  <a:close/>
                  <a:moveTo>
                    <a:pt x="61" y="84"/>
                  </a:moveTo>
                  <a:cubicBezTo>
                    <a:pt x="62" y="84"/>
                    <a:pt x="62" y="84"/>
                    <a:pt x="62" y="84"/>
                  </a:cubicBezTo>
                  <a:cubicBezTo>
                    <a:pt x="54" y="99"/>
                    <a:pt x="54" y="99"/>
                    <a:pt x="54" y="99"/>
                  </a:cubicBezTo>
                  <a:cubicBezTo>
                    <a:pt x="53" y="99"/>
                    <a:pt x="53" y="99"/>
                    <a:pt x="53" y="99"/>
                  </a:cubicBezTo>
                  <a:cubicBezTo>
                    <a:pt x="53" y="99"/>
                    <a:pt x="53" y="98"/>
                    <a:pt x="53" y="98"/>
                  </a:cubicBezTo>
                  <a:cubicBezTo>
                    <a:pt x="54" y="96"/>
                    <a:pt x="54" y="94"/>
                    <a:pt x="53" y="94"/>
                  </a:cubicBezTo>
                  <a:cubicBezTo>
                    <a:pt x="52" y="93"/>
                    <a:pt x="49" y="93"/>
                    <a:pt x="46" y="93"/>
                  </a:cubicBezTo>
                  <a:cubicBezTo>
                    <a:pt x="40" y="103"/>
                    <a:pt x="40" y="103"/>
                    <a:pt x="40" y="103"/>
                  </a:cubicBezTo>
                  <a:cubicBezTo>
                    <a:pt x="42" y="106"/>
                    <a:pt x="44" y="108"/>
                    <a:pt x="45" y="108"/>
                  </a:cubicBezTo>
                  <a:cubicBezTo>
                    <a:pt x="45" y="109"/>
                    <a:pt x="47" y="108"/>
                    <a:pt x="49" y="106"/>
                  </a:cubicBezTo>
                  <a:cubicBezTo>
                    <a:pt x="49" y="106"/>
                    <a:pt x="49" y="106"/>
                    <a:pt x="49" y="106"/>
                  </a:cubicBezTo>
                  <a:cubicBezTo>
                    <a:pt x="50" y="106"/>
                    <a:pt x="50" y="106"/>
                    <a:pt x="50" y="106"/>
                  </a:cubicBezTo>
                  <a:cubicBezTo>
                    <a:pt x="44" y="116"/>
                    <a:pt x="44" y="116"/>
                    <a:pt x="44" y="116"/>
                  </a:cubicBezTo>
                  <a:cubicBezTo>
                    <a:pt x="43" y="115"/>
                    <a:pt x="43" y="115"/>
                    <a:pt x="43" y="115"/>
                  </a:cubicBezTo>
                  <a:cubicBezTo>
                    <a:pt x="44" y="113"/>
                    <a:pt x="43" y="111"/>
                    <a:pt x="40" y="108"/>
                  </a:cubicBezTo>
                  <a:cubicBezTo>
                    <a:pt x="21" y="83"/>
                    <a:pt x="21" y="83"/>
                    <a:pt x="21" y="83"/>
                  </a:cubicBezTo>
                  <a:cubicBezTo>
                    <a:pt x="22" y="81"/>
                    <a:pt x="22" y="81"/>
                    <a:pt x="22" y="81"/>
                  </a:cubicBezTo>
                  <a:cubicBezTo>
                    <a:pt x="52" y="85"/>
                    <a:pt x="52" y="85"/>
                    <a:pt x="52" y="85"/>
                  </a:cubicBezTo>
                  <a:cubicBezTo>
                    <a:pt x="58" y="86"/>
                    <a:pt x="61" y="86"/>
                    <a:pt x="61" y="84"/>
                  </a:cubicBezTo>
                  <a:close/>
                  <a:moveTo>
                    <a:pt x="63" y="84"/>
                  </a:moveTo>
                  <a:cubicBezTo>
                    <a:pt x="62" y="83"/>
                    <a:pt x="62" y="83"/>
                    <a:pt x="62" y="83"/>
                  </a:cubicBezTo>
                  <a:cubicBezTo>
                    <a:pt x="64" y="81"/>
                    <a:pt x="65" y="79"/>
                    <a:pt x="63" y="77"/>
                  </a:cubicBezTo>
                  <a:cubicBezTo>
                    <a:pt x="45" y="58"/>
                    <a:pt x="45" y="58"/>
                    <a:pt x="45" y="58"/>
                  </a:cubicBezTo>
                  <a:cubicBezTo>
                    <a:pt x="42" y="58"/>
                    <a:pt x="40" y="58"/>
                    <a:pt x="39" y="59"/>
                  </a:cubicBezTo>
                  <a:cubicBezTo>
                    <a:pt x="39" y="58"/>
                    <a:pt x="39" y="58"/>
                    <a:pt x="39" y="58"/>
                  </a:cubicBezTo>
                  <a:cubicBezTo>
                    <a:pt x="47" y="50"/>
                    <a:pt x="47" y="50"/>
                    <a:pt x="47" y="50"/>
                  </a:cubicBezTo>
                  <a:cubicBezTo>
                    <a:pt x="76" y="54"/>
                    <a:pt x="76" y="54"/>
                    <a:pt x="76" y="54"/>
                  </a:cubicBezTo>
                  <a:cubicBezTo>
                    <a:pt x="65" y="42"/>
                    <a:pt x="65" y="42"/>
                    <a:pt x="65" y="42"/>
                  </a:cubicBezTo>
                  <a:cubicBezTo>
                    <a:pt x="63" y="40"/>
                    <a:pt x="60" y="39"/>
                    <a:pt x="57" y="42"/>
                  </a:cubicBezTo>
                  <a:cubicBezTo>
                    <a:pt x="57" y="41"/>
                    <a:pt x="57" y="41"/>
                    <a:pt x="57" y="41"/>
                  </a:cubicBezTo>
                  <a:cubicBezTo>
                    <a:pt x="65" y="33"/>
                    <a:pt x="65" y="33"/>
                    <a:pt x="65" y="33"/>
                  </a:cubicBezTo>
                  <a:cubicBezTo>
                    <a:pt x="66" y="34"/>
                    <a:pt x="66" y="34"/>
                    <a:pt x="66" y="34"/>
                  </a:cubicBezTo>
                  <a:cubicBezTo>
                    <a:pt x="64" y="36"/>
                    <a:pt x="64" y="38"/>
                    <a:pt x="66" y="40"/>
                  </a:cubicBezTo>
                  <a:cubicBezTo>
                    <a:pt x="87" y="63"/>
                    <a:pt x="87" y="63"/>
                    <a:pt x="87" y="63"/>
                  </a:cubicBezTo>
                  <a:cubicBezTo>
                    <a:pt x="86" y="64"/>
                    <a:pt x="86" y="64"/>
                    <a:pt x="86" y="64"/>
                  </a:cubicBezTo>
                  <a:cubicBezTo>
                    <a:pt x="49" y="59"/>
                    <a:pt x="49" y="59"/>
                    <a:pt x="49" y="59"/>
                  </a:cubicBezTo>
                  <a:cubicBezTo>
                    <a:pt x="64" y="74"/>
                    <a:pt x="64" y="74"/>
                    <a:pt x="64" y="74"/>
                  </a:cubicBezTo>
                  <a:cubicBezTo>
                    <a:pt x="66" y="77"/>
                    <a:pt x="68" y="77"/>
                    <a:pt x="71" y="75"/>
                  </a:cubicBezTo>
                  <a:cubicBezTo>
                    <a:pt x="72" y="76"/>
                    <a:pt x="72" y="76"/>
                    <a:pt x="72" y="76"/>
                  </a:cubicBezTo>
                  <a:cubicBezTo>
                    <a:pt x="63" y="84"/>
                    <a:pt x="63" y="84"/>
                    <a:pt x="63" y="84"/>
                  </a:cubicBezTo>
                  <a:close/>
                  <a:moveTo>
                    <a:pt x="142" y="1"/>
                  </a:moveTo>
                  <a:cubicBezTo>
                    <a:pt x="142" y="2"/>
                    <a:pt x="142" y="2"/>
                    <a:pt x="142" y="2"/>
                  </a:cubicBezTo>
                  <a:cubicBezTo>
                    <a:pt x="139" y="3"/>
                    <a:pt x="138" y="5"/>
                    <a:pt x="139" y="8"/>
                  </a:cubicBezTo>
                  <a:cubicBezTo>
                    <a:pt x="143" y="24"/>
                    <a:pt x="143" y="24"/>
                    <a:pt x="143" y="24"/>
                  </a:cubicBezTo>
                  <a:cubicBezTo>
                    <a:pt x="144" y="29"/>
                    <a:pt x="144" y="32"/>
                    <a:pt x="143" y="35"/>
                  </a:cubicBezTo>
                  <a:cubicBezTo>
                    <a:pt x="141" y="37"/>
                    <a:pt x="138" y="39"/>
                    <a:pt x="133" y="40"/>
                  </a:cubicBezTo>
                  <a:cubicBezTo>
                    <a:pt x="129" y="42"/>
                    <a:pt x="125" y="41"/>
                    <a:pt x="122" y="40"/>
                  </a:cubicBezTo>
                  <a:cubicBezTo>
                    <a:pt x="119" y="39"/>
                    <a:pt x="117" y="36"/>
                    <a:pt x="116" y="31"/>
                  </a:cubicBezTo>
                  <a:cubicBezTo>
                    <a:pt x="112" y="14"/>
                    <a:pt x="112" y="14"/>
                    <a:pt x="112" y="14"/>
                  </a:cubicBezTo>
                  <a:cubicBezTo>
                    <a:pt x="112" y="11"/>
                    <a:pt x="110" y="9"/>
                    <a:pt x="107" y="10"/>
                  </a:cubicBezTo>
                  <a:cubicBezTo>
                    <a:pt x="107" y="9"/>
                    <a:pt x="107" y="9"/>
                    <a:pt x="107" y="9"/>
                  </a:cubicBezTo>
                  <a:cubicBezTo>
                    <a:pt x="124" y="5"/>
                    <a:pt x="124" y="5"/>
                    <a:pt x="124" y="5"/>
                  </a:cubicBezTo>
                  <a:cubicBezTo>
                    <a:pt x="125" y="6"/>
                    <a:pt x="125" y="6"/>
                    <a:pt x="125" y="6"/>
                  </a:cubicBezTo>
                  <a:cubicBezTo>
                    <a:pt x="121" y="7"/>
                    <a:pt x="119" y="9"/>
                    <a:pt x="121" y="12"/>
                  </a:cubicBezTo>
                  <a:cubicBezTo>
                    <a:pt x="125" y="30"/>
                    <a:pt x="125" y="30"/>
                    <a:pt x="125" y="30"/>
                  </a:cubicBezTo>
                  <a:cubicBezTo>
                    <a:pt x="126" y="36"/>
                    <a:pt x="129" y="39"/>
                    <a:pt x="134" y="38"/>
                  </a:cubicBezTo>
                  <a:cubicBezTo>
                    <a:pt x="141" y="36"/>
                    <a:pt x="143" y="32"/>
                    <a:pt x="141" y="25"/>
                  </a:cubicBezTo>
                  <a:cubicBezTo>
                    <a:pt x="137" y="9"/>
                    <a:pt x="137" y="9"/>
                    <a:pt x="137" y="9"/>
                  </a:cubicBezTo>
                  <a:cubicBezTo>
                    <a:pt x="137" y="5"/>
                    <a:pt x="135" y="4"/>
                    <a:pt x="131" y="5"/>
                  </a:cubicBezTo>
                  <a:cubicBezTo>
                    <a:pt x="131" y="4"/>
                    <a:pt x="131" y="4"/>
                    <a:pt x="131" y="4"/>
                  </a:cubicBezTo>
                  <a:cubicBezTo>
                    <a:pt x="142" y="1"/>
                    <a:pt x="142" y="1"/>
                    <a:pt x="142" y="1"/>
                  </a:cubicBezTo>
                  <a:close/>
                  <a:moveTo>
                    <a:pt x="148" y="36"/>
                  </a:moveTo>
                  <a:cubicBezTo>
                    <a:pt x="148" y="35"/>
                    <a:pt x="148" y="35"/>
                    <a:pt x="148" y="35"/>
                  </a:cubicBezTo>
                  <a:cubicBezTo>
                    <a:pt x="152" y="35"/>
                    <a:pt x="153" y="34"/>
                    <a:pt x="153" y="31"/>
                  </a:cubicBezTo>
                  <a:cubicBezTo>
                    <a:pt x="153" y="6"/>
                    <a:pt x="153" y="6"/>
                    <a:pt x="153" y="6"/>
                  </a:cubicBezTo>
                  <a:cubicBezTo>
                    <a:pt x="151" y="3"/>
                    <a:pt x="149" y="2"/>
                    <a:pt x="149" y="2"/>
                  </a:cubicBezTo>
                  <a:cubicBezTo>
                    <a:pt x="149" y="0"/>
                    <a:pt x="149" y="0"/>
                    <a:pt x="149" y="0"/>
                  </a:cubicBezTo>
                  <a:cubicBezTo>
                    <a:pt x="160" y="0"/>
                    <a:pt x="160" y="0"/>
                    <a:pt x="160" y="0"/>
                  </a:cubicBezTo>
                  <a:cubicBezTo>
                    <a:pt x="178" y="23"/>
                    <a:pt x="178" y="23"/>
                    <a:pt x="178" y="23"/>
                  </a:cubicBezTo>
                  <a:cubicBezTo>
                    <a:pt x="178" y="7"/>
                    <a:pt x="178" y="7"/>
                    <a:pt x="178" y="7"/>
                  </a:cubicBezTo>
                  <a:cubicBezTo>
                    <a:pt x="179" y="4"/>
                    <a:pt x="177" y="2"/>
                    <a:pt x="173" y="2"/>
                  </a:cubicBezTo>
                  <a:cubicBezTo>
                    <a:pt x="173" y="0"/>
                    <a:pt x="173" y="0"/>
                    <a:pt x="173" y="0"/>
                  </a:cubicBezTo>
                  <a:cubicBezTo>
                    <a:pt x="185" y="0"/>
                    <a:pt x="185" y="0"/>
                    <a:pt x="185" y="0"/>
                  </a:cubicBezTo>
                  <a:cubicBezTo>
                    <a:pt x="185" y="2"/>
                    <a:pt x="185" y="2"/>
                    <a:pt x="185" y="2"/>
                  </a:cubicBezTo>
                  <a:cubicBezTo>
                    <a:pt x="182" y="2"/>
                    <a:pt x="180" y="3"/>
                    <a:pt x="181" y="6"/>
                  </a:cubicBezTo>
                  <a:cubicBezTo>
                    <a:pt x="181" y="37"/>
                    <a:pt x="181" y="37"/>
                    <a:pt x="181" y="37"/>
                  </a:cubicBezTo>
                  <a:cubicBezTo>
                    <a:pt x="179" y="37"/>
                    <a:pt x="179" y="37"/>
                    <a:pt x="179" y="37"/>
                  </a:cubicBezTo>
                  <a:cubicBezTo>
                    <a:pt x="155" y="9"/>
                    <a:pt x="155" y="9"/>
                    <a:pt x="155" y="9"/>
                  </a:cubicBezTo>
                  <a:cubicBezTo>
                    <a:pt x="155" y="30"/>
                    <a:pt x="155" y="30"/>
                    <a:pt x="155" y="30"/>
                  </a:cubicBezTo>
                  <a:cubicBezTo>
                    <a:pt x="155" y="33"/>
                    <a:pt x="157" y="35"/>
                    <a:pt x="160" y="35"/>
                  </a:cubicBezTo>
                  <a:cubicBezTo>
                    <a:pt x="160" y="36"/>
                    <a:pt x="160" y="36"/>
                    <a:pt x="160" y="36"/>
                  </a:cubicBezTo>
                  <a:cubicBezTo>
                    <a:pt x="148" y="36"/>
                    <a:pt x="148" y="36"/>
                    <a:pt x="148" y="36"/>
                  </a:cubicBezTo>
                  <a:close/>
                  <a:moveTo>
                    <a:pt x="203" y="40"/>
                  </a:moveTo>
                  <a:cubicBezTo>
                    <a:pt x="203" y="42"/>
                    <a:pt x="203" y="42"/>
                    <a:pt x="203" y="42"/>
                  </a:cubicBezTo>
                  <a:cubicBezTo>
                    <a:pt x="184" y="38"/>
                    <a:pt x="184" y="38"/>
                    <a:pt x="184" y="38"/>
                  </a:cubicBezTo>
                  <a:cubicBezTo>
                    <a:pt x="185" y="36"/>
                    <a:pt x="185" y="36"/>
                    <a:pt x="185" y="36"/>
                  </a:cubicBezTo>
                  <a:cubicBezTo>
                    <a:pt x="188" y="37"/>
                    <a:pt x="190" y="36"/>
                    <a:pt x="190" y="34"/>
                  </a:cubicBezTo>
                  <a:cubicBezTo>
                    <a:pt x="196" y="9"/>
                    <a:pt x="196" y="9"/>
                    <a:pt x="196" y="9"/>
                  </a:cubicBezTo>
                  <a:cubicBezTo>
                    <a:pt x="196" y="6"/>
                    <a:pt x="195" y="4"/>
                    <a:pt x="191" y="4"/>
                  </a:cubicBezTo>
                  <a:cubicBezTo>
                    <a:pt x="192" y="2"/>
                    <a:pt x="192" y="2"/>
                    <a:pt x="192" y="2"/>
                  </a:cubicBezTo>
                  <a:cubicBezTo>
                    <a:pt x="210" y="6"/>
                    <a:pt x="210" y="6"/>
                    <a:pt x="210" y="6"/>
                  </a:cubicBezTo>
                  <a:cubicBezTo>
                    <a:pt x="210" y="8"/>
                    <a:pt x="210" y="8"/>
                    <a:pt x="210" y="8"/>
                  </a:cubicBezTo>
                  <a:cubicBezTo>
                    <a:pt x="210" y="8"/>
                    <a:pt x="209" y="8"/>
                    <a:pt x="209" y="7"/>
                  </a:cubicBezTo>
                  <a:cubicBezTo>
                    <a:pt x="206" y="7"/>
                    <a:pt x="204" y="8"/>
                    <a:pt x="204" y="10"/>
                  </a:cubicBezTo>
                  <a:cubicBezTo>
                    <a:pt x="199" y="35"/>
                    <a:pt x="199" y="35"/>
                    <a:pt x="199" y="35"/>
                  </a:cubicBezTo>
                  <a:cubicBezTo>
                    <a:pt x="198" y="38"/>
                    <a:pt x="199" y="40"/>
                    <a:pt x="203" y="40"/>
                  </a:cubicBezTo>
                  <a:close/>
                  <a:moveTo>
                    <a:pt x="249" y="22"/>
                  </a:moveTo>
                  <a:cubicBezTo>
                    <a:pt x="249" y="24"/>
                    <a:pt x="249" y="24"/>
                    <a:pt x="249" y="24"/>
                  </a:cubicBezTo>
                  <a:cubicBezTo>
                    <a:pt x="247" y="23"/>
                    <a:pt x="245" y="23"/>
                    <a:pt x="243" y="26"/>
                  </a:cubicBezTo>
                  <a:cubicBezTo>
                    <a:pt x="219" y="49"/>
                    <a:pt x="219" y="49"/>
                    <a:pt x="219" y="49"/>
                  </a:cubicBezTo>
                  <a:cubicBezTo>
                    <a:pt x="218" y="48"/>
                    <a:pt x="218" y="48"/>
                    <a:pt x="218" y="48"/>
                  </a:cubicBezTo>
                  <a:cubicBezTo>
                    <a:pt x="218" y="14"/>
                    <a:pt x="218" y="14"/>
                    <a:pt x="218" y="14"/>
                  </a:cubicBezTo>
                  <a:cubicBezTo>
                    <a:pt x="218" y="11"/>
                    <a:pt x="218" y="10"/>
                    <a:pt x="216" y="9"/>
                  </a:cubicBezTo>
                  <a:cubicBezTo>
                    <a:pt x="216" y="8"/>
                    <a:pt x="216" y="8"/>
                    <a:pt x="216" y="8"/>
                  </a:cubicBezTo>
                  <a:cubicBezTo>
                    <a:pt x="232" y="15"/>
                    <a:pt x="232" y="15"/>
                    <a:pt x="232" y="15"/>
                  </a:cubicBezTo>
                  <a:cubicBezTo>
                    <a:pt x="232" y="16"/>
                    <a:pt x="232" y="16"/>
                    <a:pt x="232" y="16"/>
                  </a:cubicBezTo>
                  <a:cubicBezTo>
                    <a:pt x="229" y="15"/>
                    <a:pt x="227" y="15"/>
                    <a:pt x="227" y="16"/>
                  </a:cubicBezTo>
                  <a:cubicBezTo>
                    <a:pt x="227" y="17"/>
                    <a:pt x="226" y="19"/>
                    <a:pt x="227" y="21"/>
                  </a:cubicBezTo>
                  <a:cubicBezTo>
                    <a:pt x="226" y="39"/>
                    <a:pt x="226" y="39"/>
                    <a:pt x="226" y="39"/>
                  </a:cubicBezTo>
                  <a:cubicBezTo>
                    <a:pt x="239" y="26"/>
                    <a:pt x="239" y="26"/>
                    <a:pt x="239" y="26"/>
                  </a:cubicBezTo>
                  <a:cubicBezTo>
                    <a:pt x="239" y="26"/>
                    <a:pt x="240" y="26"/>
                    <a:pt x="240" y="25"/>
                  </a:cubicBezTo>
                  <a:cubicBezTo>
                    <a:pt x="241" y="24"/>
                    <a:pt x="242" y="24"/>
                    <a:pt x="242" y="23"/>
                  </a:cubicBezTo>
                  <a:cubicBezTo>
                    <a:pt x="243" y="22"/>
                    <a:pt x="242" y="20"/>
                    <a:pt x="239" y="19"/>
                  </a:cubicBezTo>
                  <a:cubicBezTo>
                    <a:pt x="239" y="18"/>
                    <a:pt x="239" y="18"/>
                    <a:pt x="239" y="18"/>
                  </a:cubicBezTo>
                  <a:cubicBezTo>
                    <a:pt x="249" y="22"/>
                    <a:pt x="249" y="22"/>
                    <a:pt x="249" y="22"/>
                  </a:cubicBezTo>
                  <a:close/>
                  <a:moveTo>
                    <a:pt x="257" y="29"/>
                  </a:moveTo>
                  <a:cubicBezTo>
                    <a:pt x="257" y="28"/>
                    <a:pt x="257" y="28"/>
                    <a:pt x="257" y="28"/>
                  </a:cubicBezTo>
                  <a:cubicBezTo>
                    <a:pt x="281" y="48"/>
                    <a:pt x="281" y="48"/>
                    <a:pt x="281" y="48"/>
                  </a:cubicBezTo>
                  <a:cubicBezTo>
                    <a:pt x="274" y="56"/>
                    <a:pt x="274" y="56"/>
                    <a:pt x="274" y="56"/>
                  </a:cubicBezTo>
                  <a:cubicBezTo>
                    <a:pt x="273" y="55"/>
                    <a:pt x="273" y="55"/>
                    <a:pt x="273" y="55"/>
                  </a:cubicBezTo>
                  <a:cubicBezTo>
                    <a:pt x="276" y="50"/>
                    <a:pt x="275" y="45"/>
                    <a:pt x="269" y="41"/>
                  </a:cubicBezTo>
                  <a:cubicBezTo>
                    <a:pt x="267" y="38"/>
                    <a:pt x="266" y="38"/>
                    <a:pt x="265" y="40"/>
                  </a:cubicBezTo>
                  <a:cubicBezTo>
                    <a:pt x="257" y="49"/>
                    <a:pt x="257" y="49"/>
                    <a:pt x="257" y="49"/>
                  </a:cubicBezTo>
                  <a:cubicBezTo>
                    <a:pt x="260" y="53"/>
                    <a:pt x="264" y="53"/>
                    <a:pt x="268" y="49"/>
                  </a:cubicBezTo>
                  <a:cubicBezTo>
                    <a:pt x="269" y="50"/>
                    <a:pt x="269" y="50"/>
                    <a:pt x="269" y="50"/>
                  </a:cubicBezTo>
                  <a:cubicBezTo>
                    <a:pt x="258" y="63"/>
                    <a:pt x="258" y="63"/>
                    <a:pt x="258" y="63"/>
                  </a:cubicBezTo>
                  <a:cubicBezTo>
                    <a:pt x="257" y="62"/>
                    <a:pt x="257" y="62"/>
                    <a:pt x="257" y="62"/>
                  </a:cubicBezTo>
                  <a:cubicBezTo>
                    <a:pt x="260" y="58"/>
                    <a:pt x="260" y="54"/>
                    <a:pt x="255" y="51"/>
                  </a:cubicBezTo>
                  <a:cubicBezTo>
                    <a:pt x="247" y="60"/>
                    <a:pt x="247" y="60"/>
                    <a:pt x="247" y="60"/>
                  </a:cubicBezTo>
                  <a:cubicBezTo>
                    <a:pt x="245" y="62"/>
                    <a:pt x="246" y="63"/>
                    <a:pt x="248" y="65"/>
                  </a:cubicBezTo>
                  <a:cubicBezTo>
                    <a:pt x="253" y="70"/>
                    <a:pt x="259" y="71"/>
                    <a:pt x="265" y="68"/>
                  </a:cubicBezTo>
                  <a:cubicBezTo>
                    <a:pt x="266" y="68"/>
                    <a:pt x="266" y="68"/>
                    <a:pt x="266" y="68"/>
                  </a:cubicBezTo>
                  <a:cubicBezTo>
                    <a:pt x="257" y="75"/>
                    <a:pt x="257" y="75"/>
                    <a:pt x="257" y="75"/>
                  </a:cubicBezTo>
                  <a:cubicBezTo>
                    <a:pt x="234" y="55"/>
                    <a:pt x="234" y="55"/>
                    <a:pt x="234" y="55"/>
                  </a:cubicBezTo>
                  <a:cubicBezTo>
                    <a:pt x="235" y="54"/>
                    <a:pt x="235" y="54"/>
                    <a:pt x="235" y="54"/>
                  </a:cubicBezTo>
                  <a:cubicBezTo>
                    <a:pt x="237" y="56"/>
                    <a:pt x="239" y="56"/>
                    <a:pt x="241" y="54"/>
                  </a:cubicBezTo>
                  <a:cubicBezTo>
                    <a:pt x="258" y="35"/>
                    <a:pt x="258" y="35"/>
                    <a:pt x="258" y="35"/>
                  </a:cubicBezTo>
                  <a:cubicBezTo>
                    <a:pt x="260" y="33"/>
                    <a:pt x="259" y="31"/>
                    <a:pt x="257" y="29"/>
                  </a:cubicBezTo>
                  <a:close/>
                  <a:moveTo>
                    <a:pt x="293" y="68"/>
                  </a:moveTo>
                  <a:cubicBezTo>
                    <a:pt x="282" y="76"/>
                    <a:pt x="282" y="76"/>
                    <a:pt x="282" y="76"/>
                  </a:cubicBezTo>
                  <a:cubicBezTo>
                    <a:pt x="286" y="82"/>
                    <a:pt x="290" y="83"/>
                    <a:pt x="294" y="79"/>
                  </a:cubicBezTo>
                  <a:cubicBezTo>
                    <a:pt x="299" y="76"/>
                    <a:pt x="299" y="73"/>
                    <a:pt x="297" y="70"/>
                  </a:cubicBezTo>
                  <a:cubicBezTo>
                    <a:pt x="295" y="67"/>
                    <a:pt x="294" y="67"/>
                    <a:pt x="293" y="68"/>
                  </a:cubicBezTo>
                  <a:close/>
                  <a:moveTo>
                    <a:pt x="283" y="105"/>
                  </a:moveTo>
                  <a:cubicBezTo>
                    <a:pt x="282" y="106"/>
                    <a:pt x="282" y="106"/>
                    <a:pt x="282" y="106"/>
                  </a:cubicBezTo>
                  <a:cubicBezTo>
                    <a:pt x="275" y="97"/>
                    <a:pt x="275" y="97"/>
                    <a:pt x="275" y="97"/>
                  </a:cubicBezTo>
                  <a:cubicBezTo>
                    <a:pt x="282" y="79"/>
                    <a:pt x="282" y="79"/>
                    <a:pt x="282" y="79"/>
                  </a:cubicBezTo>
                  <a:cubicBezTo>
                    <a:pt x="281" y="77"/>
                    <a:pt x="281" y="77"/>
                    <a:pt x="281" y="77"/>
                  </a:cubicBezTo>
                  <a:cubicBezTo>
                    <a:pt x="272" y="84"/>
                    <a:pt x="272" y="84"/>
                    <a:pt x="272" y="84"/>
                  </a:cubicBezTo>
                  <a:cubicBezTo>
                    <a:pt x="270" y="85"/>
                    <a:pt x="269" y="88"/>
                    <a:pt x="271" y="90"/>
                  </a:cubicBezTo>
                  <a:cubicBezTo>
                    <a:pt x="270" y="91"/>
                    <a:pt x="270" y="91"/>
                    <a:pt x="270" y="91"/>
                  </a:cubicBezTo>
                  <a:cubicBezTo>
                    <a:pt x="260" y="77"/>
                    <a:pt x="260" y="77"/>
                    <a:pt x="260" y="77"/>
                  </a:cubicBezTo>
                  <a:cubicBezTo>
                    <a:pt x="261" y="76"/>
                    <a:pt x="261" y="76"/>
                    <a:pt x="261" y="76"/>
                  </a:cubicBezTo>
                  <a:cubicBezTo>
                    <a:pt x="262" y="79"/>
                    <a:pt x="265" y="79"/>
                    <a:pt x="267" y="77"/>
                  </a:cubicBezTo>
                  <a:cubicBezTo>
                    <a:pt x="286" y="63"/>
                    <a:pt x="286" y="63"/>
                    <a:pt x="286" y="63"/>
                  </a:cubicBezTo>
                  <a:cubicBezTo>
                    <a:pt x="289" y="61"/>
                    <a:pt x="289" y="58"/>
                    <a:pt x="287" y="56"/>
                  </a:cubicBezTo>
                  <a:cubicBezTo>
                    <a:pt x="288" y="55"/>
                    <a:pt x="288" y="55"/>
                    <a:pt x="288" y="55"/>
                  </a:cubicBezTo>
                  <a:cubicBezTo>
                    <a:pt x="298" y="69"/>
                    <a:pt x="298" y="69"/>
                    <a:pt x="298" y="69"/>
                  </a:cubicBezTo>
                  <a:cubicBezTo>
                    <a:pt x="304" y="77"/>
                    <a:pt x="305" y="83"/>
                    <a:pt x="300" y="86"/>
                  </a:cubicBezTo>
                  <a:cubicBezTo>
                    <a:pt x="297" y="89"/>
                    <a:pt x="292" y="89"/>
                    <a:pt x="288" y="85"/>
                  </a:cubicBezTo>
                  <a:cubicBezTo>
                    <a:pt x="282" y="103"/>
                    <a:pt x="282" y="103"/>
                    <a:pt x="282" y="103"/>
                  </a:cubicBezTo>
                  <a:cubicBezTo>
                    <a:pt x="282" y="104"/>
                    <a:pt x="282" y="105"/>
                    <a:pt x="283" y="105"/>
                  </a:cubicBezTo>
                  <a:close/>
                  <a:moveTo>
                    <a:pt x="313" y="119"/>
                  </a:moveTo>
                  <a:cubicBezTo>
                    <a:pt x="312" y="118"/>
                    <a:pt x="312" y="118"/>
                    <a:pt x="312" y="118"/>
                  </a:cubicBezTo>
                  <a:cubicBezTo>
                    <a:pt x="317" y="114"/>
                    <a:pt x="319" y="109"/>
                    <a:pt x="317" y="105"/>
                  </a:cubicBezTo>
                  <a:cubicBezTo>
                    <a:pt x="316" y="101"/>
                    <a:pt x="313" y="100"/>
                    <a:pt x="310" y="101"/>
                  </a:cubicBezTo>
                  <a:cubicBezTo>
                    <a:pt x="308" y="102"/>
                    <a:pt x="307" y="104"/>
                    <a:pt x="307" y="109"/>
                  </a:cubicBezTo>
                  <a:cubicBezTo>
                    <a:pt x="306" y="117"/>
                    <a:pt x="306" y="117"/>
                    <a:pt x="306" y="117"/>
                  </a:cubicBezTo>
                  <a:cubicBezTo>
                    <a:pt x="305" y="122"/>
                    <a:pt x="303" y="125"/>
                    <a:pt x="299" y="126"/>
                  </a:cubicBezTo>
                  <a:cubicBezTo>
                    <a:pt x="292" y="128"/>
                    <a:pt x="287" y="126"/>
                    <a:pt x="284" y="118"/>
                  </a:cubicBezTo>
                  <a:cubicBezTo>
                    <a:pt x="283" y="116"/>
                    <a:pt x="283" y="114"/>
                    <a:pt x="283" y="112"/>
                  </a:cubicBezTo>
                  <a:cubicBezTo>
                    <a:pt x="282" y="110"/>
                    <a:pt x="282" y="110"/>
                    <a:pt x="282" y="109"/>
                  </a:cubicBezTo>
                  <a:cubicBezTo>
                    <a:pt x="282" y="108"/>
                    <a:pt x="281" y="108"/>
                    <a:pt x="280" y="108"/>
                  </a:cubicBezTo>
                  <a:cubicBezTo>
                    <a:pt x="280" y="107"/>
                    <a:pt x="280" y="107"/>
                    <a:pt x="280" y="107"/>
                  </a:cubicBezTo>
                  <a:cubicBezTo>
                    <a:pt x="291" y="102"/>
                    <a:pt x="291" y="102"/>
                    <a:pt x="291" y="102"/>
                  </a:cubicBezTo>
                  <a:cubicBezTo>
                    <a:pt x="292" y="104"/>
                    <a:pt x="292" y="104"/>
                    <a:pt x="292" y="104"/>
                  </a:cubicBezTo>
                  <a:cubicBezTo>
                    <a:pt x="286" y="108"/>
                    <a:pt x="284" y="113"/>
                    <a:pt x="286" y="118"/>
                  </a:cubicBezTo>
                  <a:cubicBezTo>
                    <a:pt x="287" y="122"/>
                    <a:pt x="290" y="123"/>
                    <a:pt x="293" y="122"/>
                  </a:cubicBezTo>
                  <a:cubicBezTo>
                    <a:pt x="296" y="121"/>
                    <a:pt x="297" y="118"/>
                    <a:pt x="297" y="114"/>
                  </a:cubicBezTo>
                  <a:cubicBezTo>
                    <a:pt x="298" y="110"/>
                    <a:pt x="298" y="110"/>
                    <a:pt x="298" y="110"/>
                  </a:cubicBezTo>
                  <a:cubicBezTo>
                    <a:pt x="298" y="103"/>
                    <a:pt x="300" y="99"/>
                    <a:pt x="305" y="97"/>
                  </a:cubicBezTo>
                  <a:cubicBezTo>
                    <a:pt x="311" y="95"/>
                    <a:pt x="316" y="97"/>
                    <a:pt x="319" y="104"/>
                  </a:cubicBezTo>
                  <a:cubicBezTo>
                    <a:pt x="319" y="106"/>
                    <a:pt x="320" y="108"/>
                    <a:pt x="320" y="110"/>
                  </a:cubicBezTo>
                  <a:cubicBezTo>
                    <a:pt x="320" y="111"/>
                    <a:pt x="320" y="112"/>
                    <a:pt x="320" y="113"/>
                  </a:cubicBezTo>
                  <a:cubicBezTo>
                    <a:pt x="321" y="114"/>
                    <a:pt x="321" y="114"/>
                    <a:pt x="323" y="114"/>
                  </a:cubicBezTo>
                  <a:cubicBezTo>
                    <a:pt x="323" y="115"/>
                    <a:pt x="323" y="115"/>
                    <a:pt x="323" y="115"/>
                  </a:cubicBezTo>
                  <a:cubicBezTo>
                    <a:pt x="313" y="119"/>
                    <a:pt x="313" y="119"/>
                    <a:pt x="313" y="119"/>
                  </a:cubicBezTo>
                  <a:close/>
                  <a:moveTo>
                    <a:pt x="294" y="147"/>
                  </a:moveTo>
                  <a:cubicBezTo>
                    <a:pt x="293" y="147"/>
                    <a:pt x="293" y="147"/>
                    <a:pt x="293" y="147"/>
                  </a:cubicBezTo>
                  <a:cubicBezTo>
                    <a:pt x="289" y="129"/>
                    <a:pt x="289" y="129"/>
                    <a:pt x="289" y="129"/>
                  </a:cubicBezTo>
                  <a:cubicBezTo>
                    <a:pt x="290" y="129"/>
                    <a:pt x="290" y="129"/>
                    <a:pt x="290" y="129"/>
                  </a:cubicBezTo>
                  <a:cubicBezTo>
                    <a:pt x="291" y="133"/>
                    <a:pt x="293" y="134"/>
                    <a:pt x="295" y="133"/>
                  </a:cubicBezTo>
                  <a:cubicBezTo>
                    <a:pt x="320" y="127"/>
                    <a:pt x="320" y="127"/>
                    <a:pt x="320" y="127"/>
                  </a:cubicBezTo>
                  <a:cubicBezTo>
                    <a:pt x="322" y="126"/>
                    <a:pt x="323" y="124"/>
                    <a:pt x="322" y="121"/>
                  </a:cubicBezTo>
                  <a:cubicBezTo>
                    <a:pt x="323" y="121"/>
                    <a:pt x="323" y="121"/>
                    <a:pt x="323" y="121"/>
                  </a:cubicBezTo>
                  <a:cubicBezTo>
                    <a:pt x="328" y="139"/>
                    <a:pt x="328" y="139"/>
                    <a:pt x="328" y="139"/>
                  </a:cubicBezTo>
                  <a:cubicBezTo>
                    <a:pt x="327" y="139"/>
                    <a:pt x="327" y="139"/>
                    <a:pt x="327" y="139"/>
                  </a:cubicBezTo>
                  <a:cubicBezTo>
                    <a:pt x="327" y="139"/>
                    <a:pt x="327" y="139"/>
                    <a:pt x="327" y="139"/>
                  </a:cubicBezTo>
                  <a:cubicBezTo>
                    <a:pt x="326" y="135"/>
                    <a:pt x="324" y="134"/>
                    <a:pt x="322" y="135"/>
                  </a:cubicBezTo>
                  <a:cubicBezTo>
                    <a:pt x="297" y="141"/>
                    <a:pt x="297" y="141"/>
                    <a:pt x="297" y="141"/>
                  </a:cubicBezTo>
                  <a:cubicBezTo>
                    <a:pt x="294" y="142"/>
                    <a:pt x="293" y="144"/>
                    <a:pt x="294" y="147"/>
                  </a:cubicBezTo>
                  <a:close/>
                  <a:moveTo>
                    <a:pt x="295" y="172"/>
                  </a:moveTo>
                  <a:cubicBezTo>
                    <a:pt x="294" y="172"/>
                    <a:pt x="294" y="172"/>
                    <a:pt x="294" y="172"/>
                  </a:cubicBezTo>
                  <a:cubicBezTo>
                    <a:pt x="293" y="153"/>
                    <a:pt x="293" y="153"/>
                    <a:pt x="293" y="153"/>
                  </a:cubicBezTo>
                  <a:cubicBezTo>
                    <a:pt x="295" y="153"/>
                    <a:pt x="295" y="153"/>
                    <a:pt x="295" y="153"/>
                  </a:cubicBezTo>
                  <a:cubicBezTo>
                    <a:pt x="294" y="157"/>
                    <a:pt x="296" y="159"/>
                    <a:pt x="300" y="158"/>
                  </a:cubicBezTo>
                  <a:cubicBezTo>
                    <a:pt x="328" y="158"/>
                    <a:pt x="328" y="158"/>
                    <a:pt x="328" y="158"/>
                  </a:cubicBezTo>
                  <a:cubicBezTo>
                    <a:pt x="328" y="151"/>
                    <a:pt x="325" y="148"/>
                    <a:pt x="319" y="148"/>
                  </a:cubicBezTo>
                  <a:cubicBezTo>
                    <a:pt x="318" y="146"/>
                    <a:pt x="318" y="146"/>
                    <a:pt x="318" y="146"/>
                  </a:cubicBezTo>
                  <a:cubicBezTo>
                    <a:pt x="329" y="146"/>
                    <a:pt x="329" y="146"/>
                    <a:pt x="329" y="146"/>
                  </a:cubicBezTo>
                  <a:cubicBezTo>
                    <a:pt x="330" y="178"/>
                    <a:pt x="330" y="178"/>
                    <a:pt x="330" y="178"/>
                  </a:cubicBezTo>
                  <a:cubicBezTo>
                    <a:pt x="319" y="178"/>
                    <a:pt x="319" y="178"/>
                    <a:pt x="319" y="178"/>
                  </a:cubicBezTo>
                  <a:cubicBezTo>
                    <a:pt x="319" y="177"/>
                    <a:pt x="319" y="177"/>
                    <a:pt x="319" y="177"/>
                  </a:cubicBezTo>
                  <a:cubicBezTo>
                    <a:pt x="325" y="176"/>
                    <a:pt x="328" y="172"/>
                    <a:pt x="328" y="166"/>
                  </a:cubicBezTo>
                  <a:cubicBezTo>
                    <a:pt x="300" y="167"/>
                    <a:pt x="300" y="167"/>
                    <a:pt x="300" y="167"/>
                  </a:cubicBezTo>
                  <a:cubicBezTo>
                    <a:pt x="296" y="166"/>
                    <a:pt x="294" y="168"/>
                    <a:pt x="295" y="172"/>
                  </a:cubicBezTo>
                  <a:close/>
                  <a:moveTo>
                    <a:pt x="321" y="222"/>
                  </a:moveTo>
                  <a:cubicBezTo>
                    <a:pt x="320" y="221"/>
                    <a:pt x="320" y="221"/>
                    <a:pt x="320" y="221"/>
                  </a:cubicBezTo>
                  <a:cubicBezTo>
                    <a:pt x="320" y="221"/>
                    <a:pt x="320" y="221"/>
                    <a:pt x="320" y="221"/>
                  </a:cubicBezTo>
                  <a:cubicBezTo>
                    <a:pt x="320" y="220"/>
                    <a:pt x="319" y="218"/>
                    <a:pt x="318" y="217"/>
                  </a:cubicBezTo>
                  <a:cubicBezTo>
                    <a:pt x="304" y="204"/>
                    <a:pt x="304" y="204"/>
                    <a:pt x="304" y="204"/>
                  </a:cubicBezTo>
                  <a:cubicBezTo>
                    <a:pt x="295" y="202"/>
                    <a:pt x="295" y="202"/>
                    <a:pt x="295" y="202"/>
                  </a:cubicBezTo>
                  <a:cubicBezTo>
                    <a:pt x="291" y="201"/>
                    <a:pt x="289" y="202"/>
                    <a:pt x="289" y="206"/>
                  </a:cubicBezTo>
                  <a:cubicBezTo>
                    <a:pt x="288" y="205"/>
                    <a:pt x="288" y="205"/>
                    <a:pt x="288" y="205"/>
                  </a:cubicBezTo>
                  <a:cubicBezTo>
                    <a:pt x="291" y="187"/>
                    <a:pt x="291" y="187"/>
                    <a:pt x="291" y="187"/>
                  </a:cubicBezTo>
                  <a:cubicBezTo>
                    <a:pt x="293" y="188"/>
                    <a:pt x="293" y="188"/>
                    <a:pt x="293" y="188"/>
                  </a:cubicBezTo>
                  <a:cubicBezTo>
                    <a:pt x="292" y="191"/>
                    <a:pt x="293" y="193"/>
                    <a:pt x="296" y="194"/>
                  </a:cubicBezTo>
                  <a:cubicBezTo>
                    <a:pt x="304" y="195"/>
                    <a:pt x="304" y="195"/>
                    <a:pt x="304" y="195"/>
                  </a:cubicBezTo>
                  <a:cubicBezTo>
                    <a:pt x="324" y="189"/>
                    <a:pt x="324" y="189"/>
                    <a:pt x="324" y="189"/>
                  </a:cubicBezTo>
                  <a:cubicBezTo>
                    <a:pt x="325" y="189"/>
                    <a:pt x="327" y="188"/>
                    <a:pt x="327" y="186"/>
                  </a:cubicBezTo>
                  <a:cubicBezTo>
                    <a:pt x="328" y="186"/>
                    <a:pt x="328" y="186"/>
                    <a:pt x="328" y="186"/>
                  </a:cubicBezTo>
                  <a:cubicBezTo>
                    <a:pt x="325" y="204"/>
                    <a:pt x="325" y="204"/>
                    <a:pt x="325" y="204"/>
                  </a:cubicBezTo>
                  <a:cubicBezTo>
                    <a:pt x="324" y="203"/>
                    <a:pt x="324" y="203"/>
                    <a:pt x="324" y="203"/>
                  </a:cubicBezTo>
                  <a:cubicBezTo>
                    <a:pt x="324" y="200"/>
                    <a:pt x="324" y="199"/>
                    <a:pt x="323" y="199"/>
                  </a:cubicBezTo>
                  <a:cubicBezTo>
                    <a:pt x="322" y="199"/>
                    <a:pt x="321" y="199"/>
                    <a:pt x="320" y="199"/>
                  </a:cubicBezTo>
                  <a:cubicBezTo>
                    <a:pt x="320" y="199"/>
                    <a:pt x="320" y="199"/>
                    <a:pt x="319" y="199"/>
                  </a:cubicBezTo>
                  <a:cubicBezTo>
                    <a:pt x="306" y="203"/>
                    <a:pt x="306" y="203"/>
                    <a:pt x="306" y="203"/>
                  </a:cubicBezTo>
                  <a:cubicBezTo>
                    <a:pt x="315" y="211"/>
                    <a:pt x="315" y="211"/>
                    <a:pt x="315" y="211"/>
                  </a:cubicBezTo>
                  <a:cubicBezTo>
                    <a:pt x="316" y="212"/>
                    <a:pt x="317" y="213"/>
                    <a:pt x="319" y="214"/>
                  </a:cubicBezTo>
                  <a:cubicBezTo>
                    <a:pt x="320" y="214"/>
                    <a:pt x="321" y="213"/>
                    <a:pt x="322" y="210"/>
                  </a:cubicBezTo>
                  <a:cubicBezTo>
                    <a:pt x="323" y="210"/>
                    <a:pt x="323" y="210"/>
                    <a:pt x="323" y="210"/>
                  </a:cubicBezTo>
                  <a:cubicBezTo>
                    <a:pt x="321" y="222"/>
                    <a:pt x="321" y="222"/>
                    <a:pt x="321" y="2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274157"/>
                </a:solidFill>
                <a:ea typeface="思源黑体 CN Normal" panose="020B0400000000000000" charset="-122"/>
              </a:endParaRPr>
            </a:p>
          </p:txBody>
        </p:sp>
        <p:sp>
          <p:nvSpPr>
            <p:cNvPr id="15" name="Freeform 8"/>
            <p:cNvSpPr>
              <a:spLocks noEditPoints="1"/>
            </p:cNvSpPr>
            <p:nvPr/>
          </p:nvSpPr>
          <p:spPr bwMode="auto">
            <a:xfrm>
              <a:off x="6122988" y="3851276"/>
              <a:ext cx="103188" cy="123825"/>
            </a:xfrm>
            <a:custGeom>
              <a:avLst/>
              <a:gdLst>
                <a:gd name="T0" fmla="*/ 1 w 31"/>
                <a:gd name="T1" fmla="*/ 21 h 37"/>
                <a:gd name="T2" fmla="*/ 1 w 31"/>
                <a:gd name="T3" fmla="*/ 11 h 37"/>
                <a:gd name="T4" fmla="*/ 4 w 31"/>
                <a:gd name="T5" fmla="*/ 4 h 37"/>
                <a:gd name="T6" fmla="*/ 11 w 31"/>
                <a:gd name="T7" fmla="*/ 0 h 37"/>
                <a:gd name="T8" fmla="*/ 18 w 31"/>
                <a:gd name="T9" fmla="*/ 0 h 37"/>
                <a:gd name="T10" fmla="*/ 23 w 31"/>
                <a:gd name="T11" fmla="*/ 2 h 37"/>
                <a:gd name="T12" fmla="*/ 27 w 31"/>
                <a:gd name="T13" fmla="*/ 7 h 37"/>
                <a:gd name="T14" fmla="*/ 30 w 31"/>
                <a:gd name="T15" fmla="*/ 15 h 37"/>
                <a:gd name="T16" fmla="*/ 31 w 31"/>
                <a:gd name="T17" fmla="*/ 25 h 37"/>
                <a:gd name="T18" fmla="*/ 27 w 31"/>
                <a:gd name="T19" fmla="*/ 32 h 37"/>
                <a:gd name="T20" fmla="*/ 20 w 31"/>
                <a:gd name="T21" fmla="*/ 36 h 37"/>
                <a:gd name="T22" fmla="*/ 9 w 31"/>
                <a:gd name="T23" fmla="*/ 34 h 37"/>
                <a:gd name="T24" fmla="*/ 1 w 31"/>
                <a:gd name="T25" fmla="*/ 21 h 37"/>
                <a:gd name="T26" fmla="*/ 7 w 31"/>
                <a:gd name="T27" fmla="*/ 20 h 37"/>
                <a:gd name="T28" fmla="*/ 12 w 31"/>
                <a:gd name="T29" fmla="*/ 31 h 37"/>
                <a:gd name="T30" fmla="*/ 19 w 31"/>
                <a:gd name="T31" fmla="*/ 32 h 37"/>
                <a:gd name="T32" fmla="*/ 24 w 31"/>
                <a:gd name="T33" fmla="*/ 28 h 37"/>
                <a:gd name="T34" fmla="*/ 24 w 31"/>
                <a:gd name="T35" fmla="*/ 16 h 37"/>
                <a:gd name="T36" fmla="*/ 19 w 31"/>
                <a:gd name="T37" fmla="*/ 5 h 37"/>
                <a:gd name="T38" fmla="*/ 12 w 31"/>
                <a:gd name="T39" fmla="*/ 4 h 37"/>
                <a:gd name="T40" fmla="*/ 7 w 31"/>
                <a:gd name="T41" fmla="*/ 8 h 37"/>
                <a:gd name="T42" fmla="*/ 7 w 31"/>
                <a:gd name="T43" fmla="*/ 2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 h="37">
                  <a:moveTo>
                    <a:pt x="1" y="21"/>
                  </a:moveTo>
                  <a:cubicBezTo>
                    <a:pt x="0" y="17"/>
                    <a:pt x="0" y="14"/>
                    <a:pt x="1" y="11"/>
                  </a:cubicBezTo>
                  <a:cubicBezTo>
                    <a:pt x="1" y="8"/>
                    <a:pt x="2" y="6"/>
                    <a:pt x="4" y="4"/>
                  </a:cubicBezTo>
                  <a:cubicBezTo>
                    <a:pt x="6" y="2"/>
                    <a:pt x="8" y="1"/>
                    <a:pt x="11" y="0"/>
                  </a:cubicBezTo>
                  <a:cubicBezTo>
                    <a:pt x="14" y="0"/>
                    <a:pt x="16" y="0"/>
                    <a:pt x="18" y="0"/>
                  </a:cubicBezTo>
                  <a:cubicBezTo>
                    <a:pt x="20" y="0"/>
                    <a:pt x="22" y="1"/>
                    <a:pt x="23" y="2"/>
                  </a:cubicBezTo>
                  <a:cubicBezTo>
                    <a:pt x="25" y="3"/>
                    <a:pt x="26" y="5"/>
                    <a:pt x="27" y="7"/>
                  </a:cubicBezTo>
                  <a:cubicBezTo>
                    <a:pt x="28" y="9"/>
                    <a:pt x="29" y="11"/>
                    <a:pt x="30" y="15"/>
                  </a:cubicBezTo>
                  <a:cubicBezTo>
                    <a:pt x="31" y="19"/>
                    <a:pt x="31" y="22"/>
                    <a:pt x="31" y="25"/>
                  </a:cubicBezTo>
                  <a:cubicBezTo>
                    <a:pt x="30" y="28"/>
                    <a:pt x="29" y="30"/>
                    <a:pt x="27" y="32"/>
                  </a:cubicBezTo>
                  <a:cubicBezTo>
                    <a:pt x="25" y="34"/>
                    <a:pt x="23" y="35"/>
                    <a:pt x="20" y="36"/>
                  </a:cubicBezTo>
                  <a:cubicBezTo>
                    <a:pt x="15" y="37"/>
                    <a:pt x="12" y="36"/>
                    <a:pt x="9" y="34"/>
                  </a:cubicBezTo>
                  <a:cubicBezTo>
                    <a:pt x="5" y="32"/>
                    <a:pt x="3" y="28"/>
                    <a:pt x="1" y="21"/>
                  </a:cubicBezTo>
                  <a:close/>
                  <a:moveTo>
                    <a:pt x="7" y="20"/>
                  </a:moveTo>
                  <a:cubicBezTo>
                    <a:pt x="8" y="26"/>
                    <a:pt x="10" y="29"/>
                    <a:pt x="12" y="31"/>
                  </a:cubicBezTo>
                  <a:cubicBezTo>
                    <a:pt x="14" y="32"/>
                    <a:pt x="16" y="33"/>
                    <a:pt x="19" y="32"/>
                  </a:cubicBezTo>
                  <a:cubicBezTo>
                    <a:pt x="21" y="32"/>
                    <a:pt x="23" y="30"/>
                    <a:pt x="24" y="28"/>
                  </a:cubicBezTo>
                  <a:cubicBezTo>
                    <a:pt x="26" y="26"/>
                    <a:pt x="26" y="22"/>
                    <a:pt x="24" y="16"/>
                  </a:cubicBezTo>
                  <a:cubicBezTo>
                    <a:pt x="23" y="10"/>
                    <a:pt x="21" y="7"/>
                    <a:pt x="19" y="5"/>
                  </a:cubicBezTo>
                  <a:cubicBezTo>
                    <a:pt x="17" y="4"/>
                    <a:pt x="15" y="3"/>
                    <a:pt x="12" y="4"/>
                  </a:cubicBezTo>
                  <a:cubicBezTo>
                    <a:pt x="10" y="4"/>
                    <a:pt x="8" y="6"/>
                    <a:pt x="7" y="8"/>
                  </a:cubicBezTo>
                  <a:cubicBezTo>
                    <a:pt x="6" y="10"/>
                    <a:pt x="5" y="14"/>
                    <a:pt x="7"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274157"/>
                </a:solidFill>
                <a:ea typeface="思源黑体 CN Normal" panose="020B0400000000000000" charset="-122"/>
              </a:endParaRPr>
            </a:p>
          </p:txBody>
        </p:sp>
        <p:sp>
          <p:nvSpPr>
            <p:cNvPr id="16" name="Freeform 9"/>
            <p:cNvSpPr/>
            <p:nvPr/>
          </p:nvSpPr>
          <p:spPr bwMode="auto">
            <a:xfrm>
              <a:off x="6318251" y="3765551"/>
              <a:ext cx="112713" cy="133350"/>
            </a:xfrm>
            <a:custGeom>
              <a:avLst/>
              <a:gdLst>
                <a:gd name="T0" fmla="*/ 6 w 34"/>
                <a:gd name="T1" fmla="*/ 35 h 40"/>
                <a:gd name="T2" fmla="*/ 11 w 34"/>
                <a:gd name="T3" fmla="*/ 32 h 40"/>
                <a:gd name="T4" fmla="*/ 16 w 34"/>
                <a:gd name="T5" fmla="*/ 36 h 40"/>
                <a:gd name="T6" fmla="*/ 22 w 34"/>
                <a:gd name="T7" fmla="*/ 35 h 40"/>
                <a:gd name="T8" fmla="*/ 27 w 34"/>
                <a:gd name="T9" fmla="*/ 30 h 40"/>
                <a:gd name="T10" fmla="*/ 27 w 34"/>
                <a:gd name="T11" fmla="*/ 23 h 40"/>
                <a:gd name="T12" fmla="*/ 22 w 34"/>
                <a:gd name="T13" fmla="*/ 19 h 40"/>
                <a:gd name="T14" fmla="*/ 15 w 34"/>
                <a:gd name="T15" fmla="*/ 20 h 40"/>
                <a:gd name="T16" fmla="*/ 11 w 34"/>
                <a:gd name="T17" fmla="*/ 22 h 40"/>
                <a:gd name="T18" fmla="*/ 9 w 34"/>
                <a:gd name="T19" fmla="*/ 26 h 40"/>
                <a:gd name="T20" fmla="*/ 3 w 34"/>
                <a:gd name="T21" fmla="*/ 28 h 40"/>
                <a:gd name="T22" fmla="*/ 0 w 34"/>
                <a:gd name="T23" fmla="*/ 9 h 40"/>
                <a:gd name="T24" fmla="*/ 21 w 34"/>
                <a:gd name="T25" fmla="*/ 0 h 40"/>
                <a:gd name="T26" fmla="*/ 23 w 34"/>
                <a:gd name="T27" fmla="*/ 4 h 40"/>
                <a:gd name="T28" fmla="*/ 6 w 34"/>
                <a:gd name="T29" fmla="*/ 11 h 40"/>
                <a:gd name="T30" fmla="*/ 7 w 34"/>
                <a:gd name="T31" fmla="*/ 21 h 40"/>
                <a:gd name="T32" fmla="*/ 15 w 34"/>
                <a:gd name="T33" fmla="*/ 16 h 40"/>
                <a:gd name="T34" fmla="*/ 25 w 34"/>
                <a:gd name="T35" fmla="*/ 14 h 40"/>
                <a:gd name="T36" fmla="*/ 33 w 34"/>
                <a:gd name="T37" fmla="*/ 20 h 40"/>
                <a:gd name="T38" fmla="*/ 33 w 34"/>
                <a:gd name="T39" fmla="*/ 29 h 40"/>
                <a:gd name="T40" fmla="*/ 23 w 34"/>
                <a:gd name="T41" fmla="*/ 38 h 40"/>
                <a:gd name="T42" fmla="*/ 13 w 34"/>
                <a:gd name="T43" fmla="*/ 40 h 40"/>
                <a:gd name="T44" fmla="*/ 6 w 34"/>
                <a:gd name="T45" fmla="*/ 3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 h="40">
                  <a:moveTo>
                    <a:pt x="6" y="35"/>
                  </a:moveTo>
                  <a:cubicBezTo>
                    <a:pt x="11" y="32"/>
                    <a:pt x="11" y="32"/>
                    <a:pt x="11" y="32"/>
                  </a:cubicBezTo>
                  <a:cubicBezTo>
                    <a:pt x="12" y="34"/>
                    <a:pt x="14" y="35"/>
                    <a:pt x="16" y="36"/>
                  </a:cubicBezTo>
                  <a:cubicBezTo>
                    <a:pt x="18" y="36"/>
                    <a:pt x="20" y="36"/>
                    <a:pt x="22" y="35"/>
                  </a:cubicBezTo>
                  <a:cubicBezTo>
                    <a:pt x="24" y="34"/>
                    <a:pt x="26" y="32"/>
                    <a:pt x="27" y="30"/>
                  </a:cubicBezTo>
                  <a:cubicBezTo>
                    <a:pt x="28" y="28"/>
                    <a:pt x="28" y="26"/>
                    <a:pt x="27" y="23"/>
                  </a:cubicBezTo>
                  <a:cubicBezTo>
                    <a:pt x="26" y="21"/>
                    <a:pt x="25" y="19"/>
                    <a:pt x="22" y="19"/>
                  </a:cubicBezTo>
                  <a:cubicBezTo>
                    <a:pt x="20" y="18"/>
                    <a:pt x="18" y="18"/>
                    <a:pt x="15" y="20"/>
                  </a:cubicBezTo>
                  <a:cubicBezTo>
                    <a:pt x="13" y="20"/>
                    <a:pt x="12" y="21"/>
                    <a:pt x="11" y="22"/>
                  </a:cubicBezTo>
                  <a:cubicBezTo>
                    <a:pt x="10" y="24"/>
                    <a:pt x="9" y="25"/>
                    <a:pt x="9" y="26"/>
                  </a:cubicBezTo>
                  <a:cubicBezTo>
                    <a:pt x="3" y="28"/>
                    <a:pt x="3" y="28"/>
                    <a:pt x="3" y="28"/>
                  </a:cubicBezTo>
                  <a:cubicBezTo>
                    <a:pt x="0" y="9"/>
                    <a:pt x="0" y="9"/>
                    <a:pt x="0" y="9"/>
                  </a:cubicBezTo>
                  <a:cubicBezTo>
                    <a:pt x="21" y="0"/>
                    <a:pt x="21" y="0"/>
                    <a:pt x="21" y="0"/>
                  </a:cubicBezTo>
                  <a:cubicBezTo>
                    <a:pt x="23" y="4"/>
                    <a:pt x="23" y="4"/>
                    <a:pt x="23" y="4"/>
                  </a:cubicBezTo>
                  <a:cubicBezTo>
                    <a:pt x="6" y="11"/>
                    <a:pt x="6" y="11"/>
                    <a:pt x="6" y="11"/>
                  </a:cubicBezTo>
                  <a:cubicBezTo>
                    <a:pt x="7" y="21"/>
                    <a:pt x="7" y="21"/>
                    <a:pt x="7" y="21"/>
                  </a:cubicBezTo>
                  <a:cubicBezTo>
                    <a:pt x="9" y="19"/>
                    <a:pt x="12" y="17"/>
                    <a:pt x="15" y="16"/>
                  </a:cubicBezTo>
                  <a:cubicBezTo>
                    <a:pt x="18" y="14"/>
                    <a:pt x="22" y="14"/>
                    <a:pt x="25" y="14"/>
                  </a:cubicBezTo>
                  <a:cubicBezTo>
                    <a:pt x="29" y="15"/>
                    <a:pt x="31" y="17"/>
                    <a:pt x="33" y="20"/>
                  </a:cubicBezTo>
                  <a:cubicBezTo>
                    <a:pt x="34" y="23"/>
                    <a:pt x="34" y="26"/>
                    <a:pt x="33" y="29"/>
                  </a:cubicBezTo>
                  <a:cubicBezTo>
                    <a:pt x="31" y="33"/>
                    <a:pt x="28" y="36"/>
                    <a:pt x="23" y="38"/>
                  </a:cubicBezTo>
                  <a:cubicBezTo>
                    <a:pt x="20" y="40"/>
                    <a:pt x="16" y="40"/>
                    <a:pt x="13" y="40"/>
                  </a:cubicBezTo>
                  <a:cubicBezTo>
                    <a:pt x="10" y="39"/>
                    <a:pt x="7" y="38"/>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274157"/>
                </a:solidFill>
                <a:ea typeface="思源黑体 CN Normal" panose="020B0400000000000000" charset="-122"/>
              </a:endParaRPr>
            </a:p>
          </p:txBody>
        </p:sp>
        <p:sp>
          <p:nvSpPr>
            <p:cNvPr id="17" name="Freeform 10"/>
            <p:cNvSpPr>
              <a:spLocks noEditPoints="1"/>
            </p:cNvSpPr>
            <p:nvPr/>
          </p:nvSpPr>
          <p:spPr bwMode="auto">
            <a:xfrm>
              <a:off x="5910263" y="3835401"/>
              <a:ext cx="109538" cy="122238"/>
            </a:xfrm>
            <a:custGeom>
              <a:avLst/>
              <a:gdLst>
                <a:gd name="T0" fmla="*/ 0 w 33"/>
                <a:gd name="T1" fmla="*/ 24 h 37"/>
                <a:gd name="T2" fmla="*/ 5 w 33"/>
                <a:gd name="T3" fmla="*/ 25 h 37"/>
                <a:gd name="T4" fmla="*/ 7 w 33"/>
                <a:gd name="T5" fmla="*/ 30 h 37"/>
                <a:gd name="T6" fmla="*/ 11 w 33"/>
                <a:gd name="T7" fmla="*/ 33 h 37"/>
                <a:gd name="T8" fmla="*/ 16 w 33"/>
                <a:gd name="T9" fmla="*/ 33 h 37"/>
                <a:gd name="T10" fmla="*/ 19 w 33"/>
                <a:gd name="T11" fmla="*/ 32 h 37"/>
                <a:gd name="T12" fmla="*/ 23 w 33"/>
                <a:gd name="T13" fmla="*/ 28 h 37"/>
                <a:gd name="T14" fmla="*/ 25 w 33"/>
                <a:gd name="T15" fmla="*/ 23 h 37"/>
                <a:gd name="T16" fmla="*/ 25 w 33"/>
                <a:gd name="T17" fmla="*/ 22 h 37"/>
                <a:gd name="T18" fmla="*/ 20 w 33"/>
                <a:gd name="T19" fmla="*/ 24 h 37"/>
                <a:gd name="T20" fmla="*/ 13 w 33"/>
                <a:gd name="T21" fmla="*/ 24 h 37"/>
                <a:gd name="T22" fmla="*/ 5 w 33"/>
                <a:gd name="T23" fmla="*/ 18 h 37"/>
                <a:gd name="T24" fmla="*/ 4 w 33"/>
                <a:gd name="T25" fmla="*/ 9 h 37"/>
                <a:gd name="T26" fmla="*/ 10 w 33"/>
                <a:gd name="T27" fmla="*/ 2 h 37"/>
                <a:gd name="T28" fmla="*/ 21 w 33"/>
                <a:gd name="T29" fmla="*/ 1 h 37"/>
                <a:gd name="T30" fmla="*/ 28 w 33"/>
                <a:gd name="T31" fmla="*/ 6 h 37"/>
                <a:gd name="T32" fmla="*/ 32 w 33"/>
                <a:gd name="T33" fmla="*/ 12 h 37"/>
                <a:gd name="T34" fmla="*/ 31 w 33"/>
                <a:gd name="T35" fmla="*/ 22 h 37"/>
                <a:gd name="T36" fmla="*/ 26 w 33"/>
                <a:gd name="T37" fmla="*/ 32 h 37"/>
                <a:gd name="T38" fmla="*/ 19 w 33"/>
                <a:gd name="T39" fmla="*/ 36 h 37"/>
                <a:gd name="T40" fmla="*/ 10 w 33"/>
                <a:gd name="T41" fmla="*/ 36 h 37"/>
                <a:gd name="T42" fmla="*/ 2 w 33"/>
                <a:gd name="T43" fmla="*/ 31 h 37"/>
                <a:gd name="T44" fmla="*/ 0 w 33"/>
                <a:gd name="T45" fmla="*/ 24 h 37"/>
                <a:gd name="T46" fmla="*/ 27 w 33"/>
                <a:gd name="T47" fmla="*/ 15 h 37"/>
                <a:gd name="T48" fmla="*/ 26 w 33"/>
                <a:gd name="T49" fmla="*/ 9 h 37"/>
                <a:gd name="T50" fmla="*/ 21 w 33"/>
                <a:gd name="T51" fmla="*/ 5 h 37"/>
                <a:gd name="T52" fmla="*/ 14 w 33"/>
                <a:gd name="T53" fmla="*/ 5 h 37"/>
                <a:gd name="T54" fmla="*/ 9 w 33"/>
                <a:gd name="T55" fmla="*/ 11 h 37"/>
                <a:gd name="T56" fmla="*/ 10 w 33"/>
                <a:gd name="T57" fmla="*/ 17 h 37"/>
                <a:gd name="T58" fmla="*/ 16 w 33"/>
                <a:gd name="T59" fmla="*/ 20 h 37"/>
                <a:gd name="T60" fmla="*/ 22 w 33"/>
                <a:gd name="T61" fmla="*/ 20 h 37"/>
                <a:gd name="T62" fmla="*/ 27 w 33"/>
                <a:gd name="T63" fmla="*/ 1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3" h="37">
                  <a:moveTo>
                    <a:pt x="0" y="24"/>
                  </a:moveTo>
                  <a:cubicBezTo>
                    <a:pt x="5" y="25"/>
                    <a:pt x="5" y="25"/>
                    <a:pt x="5" y="25"/>
                  </a:cubicBezTo>
                  <a:cubicBezTo>
                    <a:pt x="5" y="27"/>
                    <a:pt x="6" y="29"/>
                    <a:pt x="7" y="30"/>
                  </a:cubicBezTo>
                  <a:cubicBezTo>
                    <a:pt x="8" y="31"/>
                    <a:pt x="9" y="32"/>
                    <a:pt x="11" y="33"/>
                  </a:cubicBezTo>
                  <a:cubicBezTo>
                    <a:pt x="13" y="33"/>
                    <a:pt x="14" y="33"/>
                    <a:pt x="16" y="33"/>
                  </a:cubicBezTo>
                  <a:cubicBezTo>
                    <a:pt x="17" y="33"/>
                    <a:pt x="18" y="32"/>
                    <a:pt x="19" y="32"/>
                  </a:cubicBezTo>
                  <a:cubicBezTo>
                    <a:pt x="20" y="31"/>
                    <a:pt x="21" y="30"/>
                    <a:pt x="23" y="28"/>
                  </a:cubicBezTo>
                  <a:cubicBezTo>
                    <a:pt x="24" y="27"/>
                    <a:pt x="24" y="25"/>
                    <a:pt x="25" y="23"/>
                  </a:cubicBezTo>
                  <a:cubicBezTo>
                    <a:pt x="25" y="23"/>
                    <a:pt x="25" y="23"/>
                    <a:pt x="25" y="22"/>
                  </a:cubicBezTo>
                  <a:cubicBezTo>
                    <a:pt x="24" y="23"/>
                    <a:pt x="22" y="24"/>
                    <a:pt x="20" y="24"/>
                  </a:cubicBezTo>
                  <a:cubicBezTo>
                    <a:pt x="18" y="25"/>
                    <a:pt x="15" y="24"/>
                    <a:pt x="13" y="24"/>
                  </a:cubicBezTo>
                  <a:cubicBezTo>
                    <a:pt x="10" y="23"/>
                    <a:pt x="7" y="21"/>
                    <a:pt x="5" y="18"/>
                  </a:cubicBezTo>
                  <a:cubicBezTo>
                    <a:pt x="3" y="15"/>
                    <a:pt x="3" y="12"/>
                    <a:pt x="4" y="9"/>
                  </a:cubicBezTo>
                  <a:cubicBezTo>
                    <a:pt x="5" y="5"/>
                    <a:pt x="7" y="3"/>
                    <a:pt x="10" y="2"/>
                  </a:cubicBezTo>
                  <a:cubicBezTo>
                    <a:pt x="14" y="0"/>
                    <a:pt x="17" y="0"/>
                    <a:pt x="21" y="1"/>
                  </a:cubicBezTo>
                  <a:cubicBezTo>
                    <a:pt x="24" y="2"/>
                    <a:pt x="26" y="4"/>
                    <a:pt x="28" y="6"/>
                  </a:cubicBezTo>
                  <a:cubicBezTo>
                    <a:pt x="30" y="7"/>
                    <a:pt x="31" y="10"/>
                    <a:pt x="32" y="12"/>
                  </a:cubicBezTo>
                  <a:cubicBezTo>
                    <a:pt x="33" y="15"/>
                    <a:pt x="32" y="18"/>
                    <a:pt x="31" y="22"/>
                  </a:cubicBezTo>
                  <a:cubicBezTo>
                    <a:pt x="30" y="27"/>
                    <a:pt x="28" y="30"/>
                    <a:pt x="26" y="32"/>
                  </a:cubicBezTo>
                  <a:cubicBezTo>
                    <a:pt x="24" y="34"/>
                    <a:pt x="22" y="36"/>
                    <a:pt x="19" y="36"/>
                  </a:cubicBezTo>
                  <a:cubicBezTo>
                    <a:pt x="16" y="37"/>
                    <a:pt x="13" y="37"/>
                    <a:pt x="10" y="36"/>
                  </a:cubicBezTo>
                  <a:cubicBezTo>
                    <a:pt x="6" y="35"/>
                    <a:pt x="4" y="33"/>
                    <a:pt x="2" y="31"/>
                  </a:cubicBezTo>
                  <a:cubicBezTo>
                    <a:pt x="0" y="29"/>
                    <a:pt x="0" y="27"/>
                    <a:pt x="0" y="24"/>
                  </a:cubicBezTo>
                  <a:close/>
                  <a:moveTo>
                    <a:pt x="27" y="15"/>
                  </a:moveTo>
                  <a:cubicBezTo>
                    <a:pt x="27" y="13"/>
                    <a:pt x="27" y="11"/>
                    <a:pt x="26" y="9"/>
                  </a:cubicBezTo>
                  <a:cubicBezTo>
                    <a:pt x="25" y="7"/>
                    <a:pt x="23" y="6"/>
                    <a:pt x="21" y="5"/>
                  </a:cubicBezTo>
                  <a:cubicBezTo>
                    <a:pt x="18" y="4"/>
                    <a:pt x="16" y="4"/>
                    <a:pt x="14" y="5"/>
                  </a:cubicBezTo>
                  <a:cubicBezTo>
                    <a:pt x="12" y="6"/>
                    <a:pt x="10" y="8"/>
                    <a:pt x="9" y="11"/>
                  </a:cubicBezTo>
                  <a:cubicBezTo>
                    <a:pt x="9" y="13"/>
                    <a:pt x="9" y="15"/>
                    <a:pt x="10" y="17"/>
                  </a:cubicBezTo>
                  <a:cubicBezTo>
                    <a:pt x="11" y="18"/>
                    <a:pt x="13" y="20"/>
                    <a:pt x="16" y="20"/>
                  </a:cubicBezTo>
                  <a:cubicBezTo>
                    <a:pt x="18" y="21"/>
                    <a:pt x="20" y="21"/>
                    <a:pt x="22" y="20"/>
                  </a:cubicBezTo>
                  <a:cubicBezTo>
                    <a:pt x="24" y="19"/>
                    <a:pt x="26" y="18"/>
                    <a:pt x="27"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274157"/>
                </a:solidFill>
                <a:ea typeface="思源黑体 CN Normal" panose="020B0400000000000000" charset="-122"/>
              </a:endParaRPr>
            </a:p>
          </p:txBody>
        </p:sp>
        <p:sp>
          <p:nvSpPr>
            <p:cNvPr id="18" name="Freeform 11"/>
            <p:cNvSpPr/>
            <p:nvPr/>
          </p:nvSpPr>
          <p:spPr bwMode="auto">
            <a:xfrm>
              <a:off x="5753101" y="3768726"/>
              <a:ext cx="84138" cy="106363"/>
            </a:xfrm>
            <a:custGeom>
              <a:avLst/>
              <a:gdLst>
                <a:gd name="T0" fmla="*/ 5 w 25"/>
                <a:gd name="T1" fmla="*/ 32 h 32"/>
                <a:gd name="T2" fmla="*/ 0 w 25"/>
                <a:gd name="T3" fmla="*/ 29 h 32"/>
                <a:gd name="T4" fmla="*/ 16 w 25"/>
                <a:gd name="T5" fmla="*/ 6 h 32"/>
                <a:gd name="T6" fmla="*/ 10 w 25"/>
                <a:gd name="T7" fmla="*/ 6 h 32"/>
                <a:gd name="T8" fmla="*/ 4 w 25"/>
                <a:gd name="T9" fmla="*/ 4 h 32"/>
                <a:gd name="T10" fmla="*/ 6 w 25"/>
                <a:gd name="T11" fmla="*/ 1 h 32"/>
                <a:gd name="T12" fmla="*/ 15 w 25"/>
                <a:gd name="T13" fmla="*/ 2 h 32"/>
                <a:gd name="T14" fmla="*/ 22 w 25"/>
                <a:gd name="T15" fmla="*/ 0 h 32"/>
                <a:gd name="T16" fmla="*/ 25 w 25"/>
                <a:gd name="T17" fmla="*/ 2 h 32"/>
                <a:gd name="T18" fmla="*/ 5 w 25"/>
                <a:gd name="T19"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32">
                  <a:moveTo>
                    <a:pt x="5" y="32"/>
                  </a:moveTo>
                  <a:cubicBezTo>
                    <a:pt x="0" y="29"/>
                    <a:pt x="0" y="29"/>
                    <a:pt x="0" y="29"/>
                  </a:cubicBezTo>
                  <a:cubicBezTo>
                    <a:pt x="16" y="6"/>
                    <a:pt x="16" y="6"/>
                    <a:pt x="16" y="6"/>
                  </a:cubicBezTo>
                  <a:cubicBezTo>
                    <a:pt x="14" y="6"/>
                    <a:pt x="12" y="6"/>
                    <a:pt x="10" y="6"/>
                  </a:cubicBezTo>
                  <a:cubicBezTo>
                    <a:pt x="7" y="5"/>
                    <a:pt x="5" y="5"/>
                    <a:pt x="4" y="4"/>
                  </a:cubicBezTo>
                  <a:cubicBezTo>
                    <a:pt x="6" y="1"/>
                    <a:pt x="6" y="1"/>
                    <a:pt x="6" y="1"/>
                  </a:cubicBezTo>
                  <a:cubicBezTo>
                    <a:pt x="9" y="2"/>
                    <a:pt x="12" y="2"/>
                    <a:pt x="15" y="2"/>
                  </a:cubicBezTo>
                  <a:cubicBezTo>
                    <a:pt x="18" y="2"/>
                    <a:pt x="20" y="1"/>
                    <a:pt x="22" y="0"/>
                  </a:cubicBezTo>
                  <a:cubicBezTo>
                    <a:pt x="25" y="2"/>
                    <a:pt x="25" y="2"/>
                    <a:pt x="25" y="2"/>
                  </a:cubicBezTo>
                  <a:cubicBezTo>
                    <a:pt x="5" y="32"/>
                    <a:pt x="5" y="32"/>
                    <a:pt x="5"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274157"/>
                </a:solidFill>
                <a:ea typeface="思源黑体 CN Normal" panose="020B0400000000000000" charset="-122"/>
              </a:endParaRPr>
            </a:p>
          </p:txBody>
        </p:sp>
        <p:sp>
          <p:nvSpPr>
            <p:cNvPr id="19" name="Freeform 12"/>
            <p:cNvSpPr>
              <a:spLocks noEditPoints="1"/>
            </p:cNvSpPr>
            <p:nvPr/>
          </p:nvSpPr>
          <p:spPr bwMode="auto">
            <a:xfrm>
              <a:off x="5746751" y="3043238"/>
              <a:ext cx="644525" cy="742950"/>
            </a:xfrm>
            <a:custGeom>
              <a:avLst/>
              <a:gdLst>
                <a:gd name="T0" fmla="*/ 78 w 194"/>
                <a:gd name="T1" fmla="*/ 82 h 224"/>
                <a:gd name="T2" fmla="*/ 99 w 194"/>
                <a:gd name="T3" fmla="*/ 71 h 224"/>
                <a:gd name="T4" fmla="*/ 98 w 194"/>
                <a:gd name="T5" fmla="*/ 56 h 224"/>
                <a:gd name="T6" fmla="*/ 82 w 194"/>
                <a:gd name="T7" fmla="*/ 51 h 224"/>
                <a:gd name="T8" fmla="*/ 112 w 194"/>
                <a:gd name="T9" fmla="*/ 0 h 224"/>
                <a:gd name="T10" fmla="*/ 119 w 194"/>
                <a:gd name="T11" fmla="*/ 47 h 224"/>
                <a:gd name="T12" fmla="*/ 193 w 194"/>
                <a:gd name="T13" fmla="*/ 53 h 224"/>
                <a:gd name="T14" fmla="*/ 127 w 194"/>
                <a:gd name="T15" fmla="*/ 58 h 224"/>
                <a:gd name="T16" fmla="*/ 113 w 194"/>
                <a:gd name="T17" fmla="*/ 99 h 224"/>
                <a:gd name="T18" fmla="*/ 102 w 194"/>
                <a:gd name="T19" fmla="*/ 138 h 224"/>
                <a:gd name="T20" fmla="*/ 100 w 194"/>
                <a:gd name="T21" fmla="*/ 202 h 224"/>
                <a:gd name="T22" fmla="*/ 96 w 194"/>
                <a:gd name="T23" fmla="*/ 223 h 224"/>
                <a:gd name="T24" fmla="*/ 83 w 194"/>
                <a:gd name="T25" fmla="*/ 174 h 224"/>
                <a:gd name="T26" fmla="*/ 14 w 194"/>
                <a:gd name="T27" fmla="*/ 164 h 224"/>
                <a:gd name="T28" fmla="*/ 0 w 194"/>
                <a:gd name="T29" fmla="*/ 163 h 224"/>
                <a:gd name="T30" fmla="*/ 86 w 194"/>
                <a:gd name="T31" fmla="*/ 152 h 224"/>
                <a:gd name="T32" fmla="*/ 101 w 194"/>
                <a:gd name="T33" fmla="*/ 91 h 224"/>
                <a:gd name="T34" fmla="*/ 85 w 194"/>
                <a:gd name="T35" fmla="*/ 102 h 224"/>
                <a:gd name="T36" fmla="*/ 79 w 194"/>
                <a:gd name="T37" fmla="*/ 116 h 224"/>
                <a:gd name="T38" fmla="*/ 29 w 194"/>
                <a:gd name="T39" fmla="*/ 140 h 224"/>
                <a:gd name="T40" fmla="*/ 7 w 194"/>
                <a:gd name="T41" fmla="*/ 91 h 224"/>
                <a:gd name="T42" fmla="*/ 67 w 194"/>
                <a:gd name="T43" fmla="*/ 57 h 224"/>
                <a:gd name="T44" fmla="*/ 126 w 194"/>
                <a:gd name="T45" fmla="*/ 137 h 224"/>
                <a:gd name="T46" fmla="*/ 140 w 194"/>
                <a:gd name="T47" fmla="*/ 148 h 224"/>
                <a:gd name="T48" fmla="*/ 110 w 194"/>
                <a:gd name="T49" fmla="*/ 160 h 224"/>
                <a:gd name="T50" fmla="*/ 140 w 194"/>
                <a:gd name="T51" fmla="*/ 164 h 224"/>
                <a:gd name="T52" fmla="*/ 143 w 194"/>
                <a:gd name="T53" fmla="*/ 172 h 224"/>
                <a:gd name="T54" fmla="*/ 114 w 194"/>
                <a:gd name="T55" fmla="*/ 192 h 224"/>
                <a:gd name="T56" fmla="*/ 157 w 194"/>
                <a:gd name="T57" fmla="*/ 208 h 224"/>
                <a:gd name="T58" fmla="*/ 156 w 194"/>
                <a:gd name="T59" fmla="*/ 186 h 224"/>
                <a:gd name="T60" fmla="*/ 170 w 194"/>
                <a:gd name="T61" fmla="*/ 180 h 224"/>
                <a:gd name="T62" fmla="*/ 185 w 194"/>
                <a:gd name="T63" fmla="*/ 168 h 224"/>
                <a:gd name="T64" fmla="*/ 187 w 194"/>
                <a:gd name="T65" fmla="*/ 155 h 224"/>
                <a:gd name="T66" fmla="*/ 186 w 194"/>
                <a:gd name="T67" fmla="*/ 136 h 224"/>
                <a:gd name="T68" fmla="*/ 178 w 194"/>
                <a:gd name="T69" fmla="*/ 143 h 224"/>
                <a:gd name="T70" fmla="*/ 160 w 194"/>
                <a:gd name="T71" fmla="*/ 144 h 224"/>
                <a:gd name="T72" fmla="*/ 149 w 194"/>
                <a:gd name="T73" fmla="*/ 137 h 224"/>
                <a:gd name="T74" fmla="*/ 126 w 194"/>
                <a:gd name="T75" fmla="*/ 137 h 224"/>
                <a:gd name="T76" fmla="*/ 174 w 194"/>
                <a:gd name="T77" fmla="*/ 163 h 224"/>
                <a:gd name="T78" fmla="*/ 155 w 194"/>
                <a:gd name="T79" fmla="*/ 163 h 224"/>
                <a:gd name="T80" fmla="*/ 143 w 194"/>
                <a:gd name="T81" fmla="*/ 100 h 224"/>
                <a:gd name="T82" fmla="*/ 136 w 194"/>
                <a:gd name="T83" fmla="*/ 129 h 224"/>
                <a:gd name="T84" fmla="*/ 190 w 194"/>
                <a:gd name="T85" fmla="*/ 118 h 224"/>
                <a:gd name="T86" fmla="*/ 143 w 194"/>
                <a:gd name="T87" fmla="*/ 100 h 224"/>
                <a:gd name="T88" fmla="*/ 134 w 194"/>
                <a:gd name="T89" fmla="*/ 115 h 224"/>
                <a:gd name="T90" fmla="*/ 161 w 194"/>
                <a:gd name="T91" fmla="*/ 121 h 224"/>
                <a:gd name="T92" fmla="*/ 162 w 194"/>
                <a:gd name="T93" fmla="*/ 109 h 224"/>
                <a:gd name="T94" fmla="*/ 146 w 194"/>
                <a:gd name="T95" fmla="*/ 65 h 224"/>
                <a:gd name="T96" fmla="*/ 138 w 194"/>
                <a:gd name="T97" fmla="*/ 95 h 224"/>
                <a:gd name="T98" fmla="*/ 194 w 194"/>
                <a:gd name="T99" fmla="*/ 82 h 224"/>
                <a:gd name="T100" fmla="*/ 146 w 194"/>
                <a:gd name="T101" fmla="*/ 65 h 224"/>
                <a:gd name="T102" fmla="*/ 138 w 194"/>
                <a:gd name="T103" fmla="*/ 81 h 224"/>
                <a:gd name="T104" fmla="*/ 164 w 194"/>
                <a:gd name="T105" fmla="*/ 87 h 224"/>
                <a:gd name="T106" fmla="*/ 166 w 194"/>
                <a:gd name="T107" fmla="*/ 75 h 224"/>
                <a:gd name="T108" fmla="*/ 25 w 194"/>
                <a:gd name="T109" fmla="*/ 105 h 224"/>
                <a:gd name="T110" fmla="*/ 63 w 194"/>
                <a:gd name="T111" fmla="*/ 119 h 224"/>
                <a:gd name="T112" fmla="*/ 43 w 194"/>
                <a:gd name="T113" fmla="*/ 128 h 224"/>
                <a:gd name="T114" fmla="*/ 20 w 194"/>
                <a:gd name="T115" fmla="*/ 109 h 224"/>
                <a:gd name="T116" fmla="*/ 63 w 194"/>
                <a:gd name="T117" fmla="*/ 90 h 224"/>
                <a:gd name="T118" fmla="*/ 25 w 194"/>
                <a:gd name="T119" fmla="*/ 75 h 224"/>
                <a:gd name="T120" fmla="*/ 63 w 194"/>
                <a:gd name="T121" fmla="*/ 79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4" h="224">
                  <a:moveTo>
                    <a:pt x="77" y="78"/>
                  </a:moveTo>
                  <a:cubicBezTo>
                    <a:pt x="77" y="79"/>
                    <a:pt x="77" y="81"/>
                    <a:pt x="78" y="82"/>
                  </a:cubicBezTo>
                  <a:cubicBezTo>
                    <a:pt x="80" y="84"/>
                    <a:pt x="83" y="84"/>
                    <a:pt x="86" y="82"/>
                  </a:cubicBezTo>
                  <a:cubicBezTo>
                    <a:pt x="92" y="79"/>
                    <a:pt x="96" y="75"/>
                    <a:pt x="99" y="71"/>
                  </a:cubicBezTo>
                  <a:cubicBezTo>
                    <a:pt x="103" y="65"/>
                    <a:pt x="103" y="60"/>
                    <a:pt x="101" y="55"/>
                  </a:cubicBezTo>
                  <a:cubicBezTo>
                    <a:pt x="101" y="55"/>
                    <a:pt x="100" y="55"/>
                    <a:pt x="98" y="56"/>
                  </a:cubicBezTo>
                  <a:cubicBezTo>
                    <a:pt x="96" y="57"/>
                    <a:pt x="94" y="59"/>
                    <a:pt x="92" y="60"/>
                  </a:cubicBezTo>
                  <a:cubicBezTo>
                    <a:pt x="85" y="66"/>
                    <a:pt x="75" y="59"/>
                    <a:pt x="82" y="51"/>
                  </a:cubicBezTo>
                  <a:cubicBezTo>
                    <a:pt x="82" y="51"/>
                    <a:pt x="96" y="38"/>
                    <a:pt x="102" y="32"/>
                  </a:cubicBezTo>
                  <a:cubicBezTo>
                    <a:pt x="108" y="26"/>
                    <a:pt x="112" y="0"/>
                    <a:pt x="112" y="0"/>
                  </a:cubicBezTo>
                  <a:cubicBezTo>
                    <a:pt x="121" y="2"/>
                    <a:pt x="128" y="16"/>
                    <a:pt x="110" y="37"/>
                  </a:cubicBezTo>
                  <a:cubicBezTo>
                    <a:pt x="113" y="40"/>
                    <a:pt x="116" y="43"/>
                    <a:pt x="119" y="47"/>
                  </a:cubicBezTo>
                  <a:cubicBezTo>
                    <a:pt x="133" y="45"/>
                    <a:pt x="146" y="43"/>
                    <a:pt x="160" y="43"/>
                  </a:cubicBezTo>
                  <a:cubicBezTo>
                    <a:pt x="181" y="43"/>
                    <a:pt x="191" y="47"/>
                    <a:pt x="193" y="53"/>
                  </a:cubicBezTo>
                  <a:cubicBezTo>
                    <a:pt x="194" y="58"/>
                    <a:pt x="191" y="57"/>
                    <a:pt x="187" y="57"/>
                  </a:cubicBezTo>
                  <a:cubicBezTo>
                    <a:pt x="169" y="58"/>
                    <a:pt x="148" y="58"/>
                    <a:pt x="127" y="58"/>
                  </a:cubicBezTo>
                  <a:cubicBezTo>
                    <a:pt x="122" y="58"/>
                    <a:pt x="114" y="57"/>
                    <a:pt x="114" y="66"/>
                  </a:cubicBezTo>
                  <a:cubicBezTo>
                    <a:pt x="116" y="77"/>
                    <a:pt x="116" y="87"/>
                    <a:pt x="113" y="99"/>
                  </a:cubicBezTo>
                  <a:cubicBezTo>
                    <a:pt x="112" y="106"/>
                    <a:pt x="109" y="114"/>
                    <a:pt x="106" y="123"/>
                  </a:cubicBezTo>
                  <a:cubicBezTo>
                    <a:pt x="104" y="128"/>
                    <a:pt x="102" y="133"/>
                    <a:pt x="102" y="138"/>
                  </a:cubicBezTo>
                  <a:cubicBezTo>
                    <a:pt x="102" y="140"/>
                    <a:pt x="101" y="144"/>
                    <a:pt x="101" y="147"/>
                  </a:cubicBezTo>
                  <a:cubicBezTo>
                    <a:pt x="97" y="167"/>
                    <a:pt x="98" y="185"/>
                    <a:pt x="100" y="202"/>
                  </a:cubicBezTo>
                  <a:cubicBezTo>
                    <a:pt x="102" y="212"/>
                    <a:pt x="102" y="219"/>
                    <a:pt x="100" y="222"/>
                  </a:cubicBezTo>
                  <a:cubicBezTo>
                    <a:pt x="99" y="224"/>
                    <a:pt x="97" y="224"/>
                    <a:pt x="96" y="223"/>
                  </a:cubicBezTo>
                  <a:cubicBezTo>
                    <a:pt x="91" y="220"/>
                    <a:pt x="85" y="209"/>
                    <a:pt x="85" y="202"/>
                  </a:cubicBezTo>
                  <a:cubicBezTo>
                    <a:pt x="85" y="193"/>
                    <a:pt x="84" y="183"/>
                    <a:pt x="83" y="174"/>
                  </a:cubicBezTo>
                  <a:cubicBezTo>
                    <a:pt x="84" y="168"/>
                    <a:pt x="82" y="166"/>
                    <a:pt x="78" y="166"/>
                  </a:cubicBezTo>
                  <a:cubicBezTo>
                    <a:pt x="57" y="165"/>
                    <a:pt x="36" y="165"/>
                    <a:pt x="14" y="164"/>
                  </a:cubicBezTo>
                  <a:cubicBezTo>
                    <a:pt x="9" y="164"/>
                    <a:pt x="6" y="167"/>
                    <a:pt x="2" y="171"/>
                  </a:cubicBezTo>
                  <a:cubicBezTo>
                    <a:pt x="2" y="169"/>
                    <a:pt x="1" y="166"/>
                    <a:pt x="0" y="163"/>
                  </a:cubicBezTo>
                  <a:cubicBezTo>
                    <a:pt x="7" y="159"/>
                    <a:pt x="12" y="154"/>
                    <a:pt x="21" y="154"/>
                  </a:cubicBezTo>
                  <a:cubicBezTo>
                    <a:pt x="43" y="153"/>
                    <a:pt x="64" y="153"/>
                    <a:pt x="86" y="152"/>
                  </a:cubicBezTo>
                  <a:cubicBezTo>
                    <a:pt x="88" y="142"/>
                    <a:pt x="91" y="131"/>
                    <a:pt x="93" y="120"/>
                  </a:cubicBezTo>
                  <a:cubicBezTo>
                    <a:pt x="96" y="110"/>
                    <a:pt x="98" y="101"/>
                    <a:pt x="101" y="91"/>
                  </a:cubicBezTo>
                  <a:cubicBezTo>
                    <a:pt x="100" y="90"/>
                    <a:pt x="99" y="89"/>
                    <a:pt x="98" y="88"/>
                  </a:cubicBezTo>
                  <a:cubicBezTo>
                    <a:pt x="94" y="92"/>
                    <a:pt x="89" y="97"/>
                    <a:pt x="85" y="102"/>
                  </a:cubicBezTo>
                  <a:cubicBezTo>
                    <a:pt x="83" y="105"/>
                    <a:pt x="81" y="109"/>
                    <a:pt x="80" y="112"/>
                  </a:cubicBezTo>
                  <a:cubicBezTo>
                    <a:pt x="79" y="114"/>
                    <a:pt x="79" y="115"/>
                    <a:pt x="79" y="116"/>
                  </a:cubicBezTo>
                  <a:cubicBezTo>
                    <a:pt x="77" y="132"/>
                    <a:pt x="72" y="139"/>
                    <a:pt x="61" y="141"/>
                  </a:cubicBezTo>
                  <a:cubicBezTo>
                    <a:pt x="51" y="142"/>
                    <a:pt x="41" y="141"/>
                    <a:pt x="29" y="140"/>
                  </a:cubicBezTo>
                  <a:cubicBezTo>
                    <a:pt x="17" y="139"/>
                    <a:pt x="11" y="130"/>
                    <a:pt x="8" y="119"/>
                  </a:cubicBezTo>
                  <a:cubicBezTo>
                    <a:pt x="6" y="109"/>
                    <a:pt x="7" y="100"/>
                    <a:pt x="7" y="91"/>
                  </a:cubicBezTo>
                  <a:cubicBezTo>
                    <a:pt x="7" y="81"/>
                    <a:pt x="17" y="60"/>
                    <a:pt x="30" y="56"/>
                  </a:cubicBezTo>
                  <a:cubicBezTo>
                    <a:pt x="43" y="52"/>
                    <a:pt x="58" y="50"/>
                    <a:pt x="67" y="57"/>
                  </a:cubicBezTo>
                  <a:cubicBezTo>
                    <a:pt x="71" y="60"/>
                    <a:pt x="75" y="68"/>
                    <a:pt x="77" y="78"/>
                  </a:cubicBezTo>
                  <a:close/>
                  <a:moveTo>
                    <a:pt x="126" y="137"/>
                  </a:moveTo>
                  <a:cubicBezTo>
                    <a:pt x="123" y="139"/>
                    <a:pt x="120" y="142"/>
                    <a:pt x="119" y="144"/>
                  </a:cubicBezTo>
                  <a:cubicBezTo>
                    <a:pt x="118" y="149"/>
                    <a:pt x="130" y="147"/>
                    <a:pt x="140" y="148"/>
                  </a:cubicBezTo>
                  <a:cubicBezTo>
                    <a:pt x="146" y="148"/>
                    <a:pt x="148" y="153"/>
                    <a:pt x="142" y="155"/>
                  </a:cubicBezTo>
                  <a:cubicBezTo>
                    <a:pt x="131" y="157"/>
                    <a:pt x="121" y="158"/>
                    <a:pt x="110" y="160"/>
                  </a:cubicBezTo>
                  <a:cubicBezTo>
                    <a:pt x="105" y="160"/>
                    <a:pt x="101" y="168"/>
                    <a:pt x="109" y="169"/>
                  </a:cubicBezTo>
                  <a:cubicBezTo>
                    <a:pt x="115" y="169"/>
                    <a:pt x="128" y="167"/>
                    <a:pt x="140" y="164"/>
                  </a:cubicBezTo>
                  <a:cubicBezTo>
                    <a:pt x="142" y="164"/>
                    <a:pt x="143" y="164"/>
                    <a:pt x="144" y="165"/>
                  </a:cubicBezTo>
                  <a:cubicBezTo>
                    <a:pt x="144" y="168"/>
                    <a:pt x="144" y="170"/>
                    <a:pt x="143" y="172"/>
                  </a:cubicBezTo>
                  <a:cubicBezTo>
                    <a:pt x="138" y="174"/>
                    <a:pt x="113" y="183"/>
                    <a:pt x="108" y="185"/>
                  </a:cubicBezTo>
                  <a:cubicBezTo>
                    <a:pt x="104" y="186"/>
                    <a:pt x="103" y="193"/>
                    <a:pt x="114" y="192"/>
                  </a:cubicBezTo>
                  <a:cubicBezTo>
                    <a:pt x="123" y="192"/>
                    <a:pt x="133" y="188"/>
                    <a:pt x="144" y="185"/>
                  </a:cubicBezTo>
                  <a:cubicBezTo>
                    <a:pt x="145" y="195"/>
                    <a:pt x="149" y="203"/>
                    <a:pt x="157" y="208"/>
                  </a:cubicBezTo>
                  <a:cubicBezTo>
                    <a:pt x="160" y="210"/>
                    <a:pt x="164" y="209"/>
                    <a:pt x="163" y="202"/>
                  </a:cubicBezTo>
                  <a:cubicBezTo>
                    <a:pt x="159" y="193"/>
                    <a:pt x="156" y="189"/>
                    <a:pt x="156" y="186"/>
                  </a:cubicBezTo>
                  <a:cubicBezTo>
                    <a:pt x="155" y="183"/>
                    <a:pt x="157" y="181"/>
                    <a:pt x="161" y="181"/>
                  </a:cubicBezTo>
                  <a:cubicBezTo>
                    <a:pt x="164" y="181"/>
                    <a:pt x="167" y="180"/>
                    <a:pt x="170" y="180"/>
                  </a:cubicBezTo>
                  <a:cubicBezTo>
                    <a:pt x="172" y="181"/>
                    <a:pt x="174" y="180"/>
                    <a:pt x="175" y="179"/>
                  </a:cubicBezTo>
                  <a:cubicBezTo>
                    <a:pt x="178" y="177"/>
                    <a:pt x="184" y="170"/>
                    <a:pt x="185" y="168"/>
                  </a:cubicBezTo>
                  <a:cubicBezTo>
                    <a:pt x="186" y="164"/>
                    <a:pt x="185" y="163"/>
                    <a:pt x="185" y="160"/>
                  </a:cubicBezTo>
                  <a:cubicBezTo>
                    <a:pt x="185" y="159"/>
                    <a:pt x="186" y="157"/>
                    <a:pt x="187" y="155"/>
                  </a:cubicBezTo>
                  <a:cubicBezTo>
                    <a:pt x="187" y="154"/>
                    <a:pt x="188" y="154"/>
                    <a:pt x="188" y="152"/>
                  </a:cubicBezTo>
                  <a:cubicBezTo>
                    <a:pt x="187" y="147"/>
                    <a:pt x="187" y="142"/>
                    <a:pt x="186" y="136"/>
                  </a:cubicBezTo>
                  <a:cubicBezTo>
                    <a:pt x="186" y="132"/>
                    <a:pt x="180" y="132"/>
                    <a:pt x="179" y="136"/>
                  </a:cubicBezTo>
                  <a:cubicBezTo>
                    <a:pt x="178" y="138"/>
                    <a:pt x="179" y="141"/>
                    <a:pt x="178" y="143"/>
                  </a:cubicBezTo>
                  <a:cubicBezTo>
                    <a:pt x="177" y="150"/>
                    <a:pt x="173" y="150"/>
                    <a:pt x="168" y="150"/>
                  </a:cubicBezTo>
                  <a:cubicBezTo>
                    <a:pt x="165" y="150"/>
                    <a:pt x="157" y="150"/>
                    <a:pt x="160" y="144"/>
                  </a:cubicBezTo>
                  <a:cubicBezTo>
                    <a:pt x="163" y="139"/>
                    <a:pt x="162" y="135"/>
                    <a:pt x="157" y="135"/>
                  </a:cubicBezTo>
                  <a:cubicBezTo>
                    <a:pt x="154" y="136"/>
                    <a:pt x="152" y="136"/>
                    <a:pt x="149" y="137"/>
                  </a:cubicBezTo>
                  <a:cubicBezTo>
                    <a:pt x="146" y="137"/>
                    <a:pt x="137" y="136"/>
                    <a:pt x="133" y="136"/>
                  </a:cubicBezTo>
                  <a:cubicBezTo>
                    <a:pt x="130" y="136"/>
                    <a:pt x="130" y="136"/>
                    <a:pt x="126" y="137"/>
                  </a:cubicBezTo>
                  <a:close/>
                  <a:moveTo>
                    <a:pt x="165" y="157"/>
                  </a:moveTo>
                  <a:cubicBezTo>
                    <a:pt x="170" y="157"/>
                    <a:pt x="174" y="159"/>
                    <a:pt x="174" y="163"/>
                  </a:cubicBezTo>
                  <a:cubicBezTo>
                    <a:pt x="174" y="166"/>
                    <a:pt x="172" y="168"/>
                    <a:pt x="165" y="168"/>
                  </a:cubicBezTo>
                  <a:cubicBezTo>
                    <a:pt x="157" y="169"/>
                    <a:pt x="154" y="166"/>
                    <a:pt x="155" y="163"/>
                  </a:cubicBezTo>
                  <a:cubicBezTo>
                    <a:pt x="156" y="160"/>
                    <a:pt x="160" y="157"/>
                    <a:pt x="165" y="157"/>
                  </a:cubicBezTo>
                  <a:close/>
                  <a:moveTo>
                    <a:pt x="143" y="100"/>
                  </a:moveTo>
                  <a:cubicBezTo>
                    <a:pt x="131" y="99"/>
                    <a:pt x="119" y="106"/>
                    <a:pt x="119" y="115"/>
                  </a:cubicBezTo>
                  <a:cubicBezTo>
                    <a:pt x="119" y="122"/>
                    <a:pt x="125" y="127"/>
                    <a:pt x="136" y="129"/>
                  </a:cubicBezTo>
                  <a:cubicBezTo>
                    <a:pt x="149" y="130"/>
                    <a:pt x="156" y="131"/>
                    <a:pt x="169" y="131"/>
                  </a:cubicBezTo>
                  <a:cubicBezTo>
                    <a:pt x="179" y="131"/>
                    <a:pt x="189" y="126"/>
                    <a:pt x="190" y="118"/>
                  </a:cubicBezTo>
                  <a:cubicBezTo>
                    <a:pt x="190" y="105"/>
                    <a:pt x="181" y="102"/>
                    <a:pt x="169" y="101"/>
                  </a:cubicBezTo>
                  <a:cubicBezTo>
                    <a:pt x="169" y="101"/>
                    <a:pt x="143" y="100"/>
                    <a:pt x="143" y="100"/>
                  </a:cubicBezTo>
                  <a:close/>
                  <a:moveTo>
                    <a:pt x="148" y="108"/>
                  </a:moveTo>
                  <a:cubicBezTo>
                    <a:pt x="136" y="108"/>
                    <a:pt x="134" y="111"/>
                    <a:pt x="134" y="115"/>
                  </a:cubicBezTo>
                  <a:cubicBezTo>
                    <a:pt x="134" y="117"/>
                    <a:pt x="137" y="119"/>
                    <a:pt x="143" y="120"/>
                  </a:cubicBezTo>
                  <a:cubicBezTo>
                    <a:pt x="150" y="121"/>
                    <a:pt x="154" y="121"/>
                    <a:pt x="161" y="121"/>
                  </a:cubicBezTo>
                  <a:cubicBezTo>
                    <a:pt x="166" y="121"/>
                    <a:pt x="178" y="119"/>
                    <a:pt x="178" y="114"/>
                  </a:cubicBezTo>
                  <a:cubicBezTo>
                    <a:pt x="179" y="110"/>
                    <a:pt x="169" y="109"/>
                    <a:pt x="162" y="109"/>
                  </a:cubicBezTo>
                  <a:cubicBezTo>
                    <a:pt x="162" y="109"/>
                    <a:pt x="148" y="109"/>
                    <a:pt x="148" y="108"/>
                  </a:cubicBezTo>
                  <a:close/>
                  <a:moveTo>
                    <a:pt x="146" y="65"/>
                  </a:moveTo>
                  <a:cubicBezTo>
                    <a:pt x="129" y="66"/>
                    <a:pt x="123" y="73"/>
                    <a:pt x="122" y="81"/>
                  </a:cubicBezTo>
                  <a:cubicBezTo>
                    <a:pt x="122" y="89"/>
                    <a:pt x="126" y="94"/>
                    <a:pt x="138" y="95"/>
                  </a:cubicBezTo>
                  <a:cubicBezTo>
                    <a:pt x="150" y="95"/>
                    <a:pt x="162" y="95"/>
                    <a:pt x="175" y="95"/>
                  </a:cubicBezTo>
                  <a:cubicBezTo>
                    <a:pt x="185" y="95"/>
                    <a:pt x="194" y="90"/>
                    <a:pt x="194" y="82"/>
                  </a:cubicBezTo>
                  <a:cubicBezTo>
                    <a:pt x="194" y="68"/>
                    <a:pt x="184" y="66"/>
                    <a:pt x="172" y="66"/>
                  </a:cubicBezTo>
                  <a:cubicBezTo>
                    <a:pt x="172" y="66"/>
                    <a:pt x="147" y="66"/>
                    <a:pt x="146" y="65"/>
                  </a:cubicBezTo>
                  <a:close/>
                  <a:moveTo>
                    <a:pt x="152" y="75"/>
                  </a:moveTo>
                  <a:cubicBezTo>
                    <a:pt x="140" y="75"/>
                    <a:pt x="138" y="78"/>
                    <a:pt x="138" y="81"/>
                  </a:cubicBezTo>
                  <a:cubicBezTo>
                    <a:pt x="137" y="84"/>
                    <a:pt x="140" y="86"/>
                    <a:pt x="147" y="87"/>
                  </a:cubicBezTo>
                  <a:cubicBezTo>
                    <a:pt x="154" y="87"/>
                    <a:pt x="157" y="87"/>
                    <a:pt x="164" y="87"/>
                  </a:cubicBezTo>
                  <a:cubicBezTo>
                    <a:pt x="170" y="87"/>
                    <a:pt x="177" y="84"/>
                    <a:pt x="177" y="80"/>
                  </a:cubicBezTo>
                  <a:cubicBezTo>
                    <a:pt x="177" y="75"/>
                    <a:pt x="172" y="76"/>
                    <a:pt x="166" y="75"/>
                  </a:cubicBezTo>
                  <a:cubicBezTo>
                    <a:pt x="166" y="75"/>
                    <a:pt x="152" y="75"/>
                    <a:pt x="152" y="75"/>
                  </a:cubicBezTo>
                  <a:close/>
                  <a:moveTo>
                    <a:pt x="25" y="105"/>
                  </a:moveTo>
                  <a:cubicBezTo>
                    <a:pt x="38" y="104"/>
                    <a:pt x="50" y="104"/>
                    <a:pt x="63" y="104"/>
                  </a:cubicBezTo>
                  <a:cubicBezTo>
                    <a:pt x="64" y="107"/>
                    <a:pt x="64" y="114"/>
                    <a:pt x="63" y="119"/>
                  </a:cubicBezTo>
                  <a:cubicBezTo>
                    <a:pt x="63" y="123"/>
                    <a:pt x="60" y="126"/>
                    <a:pt x="56" y="127"/>
                  </a:cubicBezTo>
                  <a:cubicBezTo>
                    <a:pt x="52" y="128"/>
                    <a:pt x="49" y="128"/>
                    <a:pt x="43" y="128"/>
                  </a:cubicBezTo>
                  <a:cubicBezTo>
                    <a:pt x="38" y="128"/>
                    <a:pt x="35" y="127"/>
                    <a:pt x="30" y="124"/>
                  </a:cubicBezTo>
                  <a:cubicBezTo>
                    <a:pt x="24" y="119"/>
                    <a:pt x="23" y="114"/>
                    <a:pt x="20" y="109"/>
                  </a:cubicBezTo>
                  <a:cubicBezTo>
                    <a:pt x="20" y="106"/>
                    <a:pt x="21" y="105"/>
                    <a:pt x="25" y="105"/>
                  </a:cubicBezTo>
                  <a:close/>
                  <a:moveTo>
                    <a:pt x="63" y="90"/>
                  </a:moveTo>
                  <a:cubicBezTo>
                    <a:pt x="49" y="90"/>
                    <a:pt x="36" y="90"/>
                    <a:pt x="21" y="91"/>
                  </a:cubicBezTo>
                  <a:cubicBezTo>
                    <a:pt x="21" y="85"/>
                    <a:pt x="23" y="80"/>
                    <a:pt x="25" y="75"/>
                  </a:cubicBezTo>
                  <a:cubicBezTo>
                    <a:pt x="28" y="69"/>
                    <a:pt x="37" y="67"/>
                    <a:pt x="48" y="67"/>
                  </a:cubicBezTo>
                  <a:cubicBezTo>
                    <a:pt x="55" y="67"/>
                    <a:pt x="62" y="71"/>
                    <a:pt x="63" y="79"/>
                  </a:cubicBezTo>
                  <a:cubicBezTo>
                    <a:pt x="63" y="83"/>
                    <a:pt x="63" y="86"/>
                    <a:pt x="63" y="9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274157"/>
                </a:solidFill>
                <a:ea typeface="思源黑体 CN Normal" panose="020B0400000000000000"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13" name="流程图: 手动输入 12"/>
          <p:cNvSpPr/>
          <p:nvPr userDrawn="1"/>
        </p:nvSpPr>
        <p:spPr>
          <a:xfrm rot="16200000" flipV="1">
            <a:off x="874484" y="-874487"/>
            <a:ext cx="6858000" cy="8606974"/>
          </a:xfrm>
          <a:prstGeom prst="flowChartManualInp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思源黑体 CN Normal" panose="020B0400000000000000" charset="-122"/>
            </a:endParaRPr>
          </a:p>
        </p:txBody>
      </p:sp>
      <p:sp>
        <p:nvSpPr>
          <p:cNvPr id="14" name="流程图: 手动输入 20"/>
          <p:cNvSpPr/>
          <p:nvPr userDrawn="1"/>
        </p:nvSpPr>
        <p:spPr>
          <a:xfrm rot="16200000" flipH="1">
            <a:off x="4517106" y="-816893"/>
            <a:ext cx="6858003" cy="849178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1" fmla="*/ 0 w 10000"/>
              <a:gd name="connsiteY0-2" fmla="*/ 3616 h 10000"/>
              <a:gd name="connsiteX1-3" fmla="*/ 10000 w 10000"/>
              <a:gd name="connsiteY1-4" fmla="*/ 0 h 10000"/>
              <a:gd name="connsiteX2-5" fmla="*/ 10000 w 10000"/>
              <a:gd name="connsiteY2-6" fmla="*/ 10000 h 10000"/>
              <a:gd name="connsiteX3-7" fmla="*/ 0 w 10000"/>
              <a:gd name="connsiteY3-8" fmla="*/ 10000 h 10000"/>
              <a:gd name="connsiteX4-9" fmla="*/ 0 w 10000"/>
              <a:gd name="connsiteY4-10" fmla="*/ 3616 h 10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10000">
                <a:moveTo>
                  <a:pt x="0" y="3616"/>
                </a:moveTo>
                <a:lnTo>
                  <a:pt x="10000" y="0"/>
                </a:lnTo>
                <a:lnTo>
                  <a:pt x="10000" y="10000"/>
                </a:lnTo>
                <a:lnTo>
                  <a:pt x="0" y="10000"/>
                </a:lnTo>
                <a:lnTo>
                  <a:pt x="0" y="3616"/>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思源黑体 CN Normal" panose="020B0400000000000000" charset="-122"/>
            </a:endParaRPr>
          </a:p>
        </p:txBody>
      </p:sp>
    </p:spTree>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0" y="609"/>
            <a:ext cx="12192000" cy="685678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personality-politics.org/china"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hyperlink" Target="https://digitalcommons.csbsju.edu/psychology_pubs/141"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a suit and tie&#10;&#10;Description automatically generated with medium confidence">
            <a:extLst>
              <a:ext uri="{FF2B5EF4-FFF2-40B4-BE49-F238E27FC236}">
                <a16:creationId xmlns:a16="http://schemas.microsoft.com/office/drawing/2014/main" id="{4CA01575-0E30-44EC-9395-003172D6B3CE}"/>
              </a:ext>
            </a:extLst>
          </p:cNvPr>
          <p:cNvPicPr>
            <a:picLocks noChangeAspect="1"/>
          </p:cNvPicPr>
          <p:nvPr/>
        </p:nvPicPr>
        <p:blipFill rotWithShape="1">
          <a:blip r:embed="rId3">
            <a:extLst>
              <a:ext uri="{28A0092B-C50C-407E-A947-70E740481C1C}">
                <a14:useLocalDpi xmlns:a14="http://schemas.microsoft.com/office/drawing/2010/main" val="0"/>
              </a:ext>
            </a:extLst>
          </a:blip>
          <a:srcRect l="19943"/>
          <a:stretch/>
        </p:blipFill>
        <p:spPr>
          <a:xfrm>
            <a:off x="-1" y="0"/>
            <a:ext cx="8302929" cy="6858000"/>
          </a:xfrm>
          <a:prstGeom prst="rect">
            <a:avLst/>
          </a:prstGeom>
        </p:spPr>
      </p:pic>
      <p:sp>
        <p:nvSpPr>
          <p:cNvPr id="14" name="流程图: 手动输入 20"/>
          <p:cNvSpPr/>
          <p:nvPr userDrawn="1"/>
        </p:nvSpPr>
        <p:spPr>
          <a:xfrm rot="16200000" flipH="1">
            <a:off x="4517106" y="-816893"/>
            <a:ext cx="6858003" cy="849178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1" fmla="*/ 0 w 10000"/>
              <a:gd name="connsiteY0-2" fmla="*/ 3616 h 10000"/>
              <a:gd name="connsiteX1-3" fmla="*/ 10000 w 10000"/>
              <a:gd name="connsiteY1-4" fmla="*/ 0 h 10000"/>
              <a:gd name="connsiteX2-5" fmla="*/ 10000 w 10000"/>
              <a:gd name="connsiteY2-6" fmla="*/ 10000 h 10000"/>
              <a:gd name="connsiteX3-7" fmla="*/ 0 w 10000"/>
              <a:gd name="connsiteY3-8" fmla="*/ 10000 h 10000"/>
              <a:gd name="connsiteX4-9" fmla="*/ 0 w 10000"/>
              <a:gd name="connsiteY4-10" fmla="*/ 3616 h 10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10000">
                <a:moveTo>
                  <a:pt x="0" y="3616"/>
                </a:moveTo>
                <a:lnTo>
                  <a:pt x="10000" y="0"/>
                </a:lnTo>
                <a:lnTo>
                  <a:pt x="10000" y="10000"/>
                </a:lnTo>
                <a:lnTo>
                  <a:pt x="0" y="10000"/>
                </a:lnTo>
                <a:lnTo>
                  <a:pt x="0" y="361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思源黑体 CN Normal" panose="020B0400000000000000" charset="-122"/>
            </a:endParaRPr>
          </a:p>
        </p:txBody>
      </p:sp>
      <p:sp>
        <p:nvSpPr>
          <p:cNvPr id="34" name="文本框 33"/>
          <p:cNvSpPr txBox="1"/>
          <p:nvPr/>
        </p:nvSpPr>
        <p:spPr>
          <a:xfrm>
            <a:off x="5922818" y="1905506"/>
            <a:ext cx="5891810" cy="3046988"/>
          </a:xfrm>
          <a:prstGeom prst="rect">
            <a:avLst/>
          </a:prstGeom>
          <a:noFill/>
        </p:spPr>
        <p:txBody>
          <a:bodyPr wrap="square" rtlCol="0">
            <a:spAutoFit/>
          </a:bodyPr>
          <a:lstStyle/>
          <a:p>
            <a:pPr algn="ctr"/>
            <a:r>
              <a:rPr lang="en-US" sz="4800" b="1" dirty="0">
                <a:latin typeface="Calibri" panose="020F0502020204030204" pitchFamily="34" charset="0"/>
                <a:cs typeface="Calibri" panose="020F0502020204030204" pitchFamily="34" charset="0"/>
              </a:rPr>
              <a:t>The Personality Profile and Leadership Style of China’s President </a:t>
            </a:r>
          </a:p>
          <a:p>
            <a:pPr algn="ctr"/>
            <a:r>
              <a:rPr lang="en-US" sz="4800" b="1" dirty="0">
                <a:latin typeface="Calibri" panose="020F0502020204030204" pitchFamily="34" charset="0"/>
                <a:cs typeface="Calibri" panose="020F0502020204030204" pitchFamily="34" charset="0"/>
              </a:rPr>
              <a:t>Xi Jinping</a:t>
            </a:r>
            <a:endParaRPr lang="zh-CN" altLang="en-US" sz="19900" b="1" spc="-300" dirty="0">
              <a:solidFill>
                <a:schemeClr val="bg1"/>
              </a:solidFill>
              <a:latin typeface="Calibri" panose="020F0502020204030204" pitchFamily="34" charset="0"/>
              <a:ea typeface="思源黑体 CN Normal" panose="020B0400000000000000" charset="-122"/>
              <a:cs typeface="Calibri" panose="020F0502020204030204" pitchFamily="34" charset="0"/>
            </a:endParaRPr>
          </a:p>
        </p:txBody>
      </p:sp>
      <p:sp>
        <p:nvSpPr>
          <p:cNvPr id="35" name="文本框 34"/>
          <p:cNvSpPr txBox="1"/>
          <p:nvPr/>
        </p:nvSpPr>
        <p:spPr>
          <a:xfrm>
            <a:off x="5839691" y="5383677"/>
            <a:ext cx="5974937" cy="461665"/>
          </a:xfrm>
          <a:prstGeom prst="rect">
            <a:avLst/>
          </a:prstGeom>
          <a:noFill/>
        </p:spPr>
        <p:txBody>
          <a:bodyPr wrap="square" rtlCol="0">
            <a:spAutoFit/>
          </a:bodyPr>
          <a:lstStyle/>
          <a:p>
            <a:pPr algn="ctr">
              <a:spcAft>
                <a:spcPts val="1200"/>
              </a:spcAft>
            </a:pPr>
            <a:r>
              <a:rPr lang="en-US" altLang="zh-CN" sz="2400" b="1" dirty="0">
                <a:solidFill>
                  <a:schemeClr val="bg1"/>
                </a:solidFill>
                <a:ea typeface="思源黑体 CN Normal" panose="020B0400000000000000" charset="-122"/>
              </a:rPr>
              <a:t>Aubrey Immelman and Yunyiyi Chen</a:t>
            </a:r>
            <a:endParaRPr lang="zh-CN" altLang="en-US" sz="2400" b="1" dirty="0">
              <a:solidFill>
                <a:schemeClr val="bg1"/>
              </a:solidFill>
              <a:ea typeface="思源黑体 CN Normal" panose="020B0400000000000000" charset="-122"/>
            </a:endParaRPr>
          </a:p>
        </p:txBody>
      </p:sp>
      <p:sp>
        <p:nvSpPr>
          <p:cNvPr id="7" name="矩形 3">
            <a:extLst>
              <a:ext uri="{FF2B5EF4-FFF2-40B4-BE49-F238E27FC236}">
                <a16:creationId xmlns:a16="http://schemas.microsoft.com/office/drawing/2014/main" id="{1B3EE673-9C93-4820-86CD-3E66BFD6EA0A}"/>
              </a:ext>
            </a:extLst>
          </p:cNvPr>
          <p:cNvSpPr/>
          <p:nvPr/>
        </p:nvSpPr>
        <p:spPr>
          <a:xfrm>
            <a:off x="449943" y="420915"/>
            <a:ext cx="11364685" cy="5855611"/>
          </a:xfrm>
          <a:prstGeom prst="rect">
            <a:avLst/>
          </a:prstGeom>
          <a:noFill/>
          <a:ln w="63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思源黑体 CN Normal" panose="020B0400000000000000" charset="-122"/>
            </a:endParaRPr>
          </a:p>
        </p:txBody>
      </p:sp>
    </p:spTree>
    <p:extLst>
      <p:ext uri="{BB962C8B-B14F-4D97-AF65-F5344CB8AC3E}">
        <p14:creationId xmlns:p14="http://schemas.microsoft.com/office/powerpoint/2010/main" val="37122959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1674424" y="101762"/>
            <a:ext cx="8843151" cy="1261884"/>
          </a:xfrm>
          <a:prstGeom prst="rect">
            <a:avLst/>
          </a:prstGeom>
        </p:spPr>
        <p:txBody>
          <a:bodyPr wrap="square">
            <a:spAutoFit/>
          </a:bodyPr>
          <a:lstStyle/>
          <a:p>
            <a:pPr algn="ctr">
              <a:defRPr sz="1800" b="1" i="0" u="none" strike="noStrike" kern="1200" baseline="0">
                <a:solidFill>
                  <a:srgbClr val="25282B">
                    <a:lumMod val="75000"/>
                    <a:lumOff val="25000"/>
                  </a:srgbClr>
                </a:solidFill>
                <a:latin typeface="+mn-lt"/>
                <a:ea typeface="+mn-ea"/>
                <a:cs typeface="+mn-cs"/>
              </a:defRPr>
            </a:pPr>
            <a:r>
              <a:rPr lang="en-US" sz="4000" dirty="0">
                <a:solidFill>
                  <a:schemeClr val="accent5"/>
                </a:solidFill>
                <a:latin typeface="Calibri" panose="020F0502020204030204" pitchFamily="34" charset="0"/>
                <a:cs typeface="Calibri" panose="020F0502020204030204" pitchFamily="34" charset="0"/>
              </a:rPr>
              <a:t>Xi Jinping’s Basic Personality Patterns</a:t>
            </a:r>
          </a:p>
          <a:p>
            <a:endParaRPr lang="zh-CN" altLang="en-US" sz="3600" dirty="0">
              <a:solidFill>
                <a:schemeClr val="tx2"/>
              </a:solidFill>
              <a:latin typeface="思源黑体 CN Normal" panose="020B0400000000000000" charset="-122"/>
              <a:ea typeface="思源黑体 CN Normal" panose="020B0400000000000000" charset="-122"/>
            </a:endParaRPr>
          </a:p>
        </p:txBody>
      </p:sp>
      <p:graphicFrame>
        <p:nvGraphicFramePr>
          <p:cNvPr id="21" name="Chart 20">
            <a:extLst>
              <a:ext uri="{FF2B5EF4-FFF2-40B4-BE49-F238E27FC236}">
                <a16:creationId xmlns:a16="http://schemas.microsoft.com/office/drawing/2014/main" id="{BAD3A15A-D191-4B93-A6AE-F4E647B6006A}"/>
              </a:ext>
            </a:extLst>
          </p:cNvPr>
          <p:cNvGraphicFramePr>
            <a:graphicFrameLocks/>
          </p:cNvGraphicFramePr>
          <p:nvPr>
            <p:extLst>
              <p:ext uri="{D42A27DB-BD31-4B8C-83A1-F6EECF244321}">
                <p14:modId xmlns:p14="http://schemas.microsoft.com/office/powerpoint/2010/main" val="2945685802"/>
              </p:ext>
            </p:extLst>
          </p:nvPr>
        </p:nvGraphicFramePr>
        <p:xfrm>
          <a:off x="227823" y="1334640"/>
          <a:ext cx="6794798" cy="5135423"/>
        </p:xfrm>
        <a:graphic>
          <a:graphicData uri="http://schemas.openxmlformats.org/drawingml/2006/chart">
            <c:chart xmlns:c="http://schemas.openxmlformats.org/drawingml/2006/chart" xmlns:r="http://schemas.openxmlformats.org/officeDocument/2006/relationships" r:id="rId3"/>
          </a:graphicData>
        </a:graphic>
      </p:graphicFrame>
      <p:grpSp>
        <p:nvGrpSpPr>
          <p:cNvPr id="22" name="组合 21">
            <a:extLst>
              <a:ext uri="{FF2B5EF4-FFF2-40B4-BE49-F238E27FC236}">
                <a16:creationId xmlns:a16="http://schemas.microsoft.com/office/drawing/2014/main" id="{2FA3DEA1-088D-4EE5-AAFE-05FC4CE4531F}"/>
              </a:ext>
            </a:extLst>
          </p:cNvPr>
          <p:cNvGrpSpPr/>
          <p:nvPr/>
        </p:nvGrpSpPr>
        <p:grpSpPr>
          <a:xfrm>
            <a:off x="8095513" y="1195133"/>
            <a:ext cx="3702041" cy="3793002"/>
            <a:chOff x="8105764" y="1893109"/>
            <a:chExt cx="3702041" cy="3793002"/>
          </a:xfrm>
        </p:grpSpPr>
        <p:sp>
          <p:nvSpPr>
            <p:cNvPr id="23" name="矩形 22">
              <a:extLst>
                <a:ext uri="{FF2B5EF4-FFF2-40B4-BE49-F238E27FC236}">
                  <a16:creationId xmlns:a16="http://schemas.microsoft.com/office/drawing/2014/main" id="{1E804D93-3580-47F3-A1AF-3EB058768821}"/>
                </a:ext>
              </a:extLst>
            </p:cNvPr>
            <p:cNvSpPr/>
            <p:nvPr/>
          </p:nvSpPr>
          <p:spPr>
            <a:xfrm>
              <a:off x="8105764" y="4033351"/>
              <a:ext cx="3376050" cy="1652760"/>
            </a:xfrm>
            <a:prstGeom prst="rect">
              <a:avLst/>
            </a:prstGeom>
          </p:spPr>
          <p:txBody>
            <a:bodyPr wrap="square">
              <a:spAutoFit/>
            </a:bodyPr>
            <a:lstStyle/>
            <a:p>
              <a:pPr>
                <a:lnSpc>
                  <a:spcPct val="130000"/>
                </a:lnSpc>
              </a:pPr>
              <a:r>
                <a:rPr lang="en-US" altLang="zh-CN" b="1" dirty="0">
                  <a:solidFill>
                    <a:schemeClr val="tx2"/>
                  </a:solidFill>
                  <a:latin typeface="Calibri" panose="020F0502020204030204" pitchFamily="34" charset="0"/>
                  <a:ea typeface="思源黑体 CN Normal" panose="020B0400000000000000" charset="-122"/>
                  <a:cs typeface="Calibri" panose="020F0502020204030204" pitchFamily="34" charset="0"/>
                </a:rPr>
                <a:t>Conscientious/respectful</a:t>
              </a:r>
              <a:r>
                <a:rPr lang="en-US" altLang="zh-CN" b="1" dirty="0">
                  <a:solidFill>
                    <a:schemeClr val="bg1">
                      <a:lumMod val="50000"/>
                    </a:schemeClr>
                  </a:solidFill>
                  <a:latin typeface="Calibri" panose="020F0502020204030204" pitchFamily="34" charset="0"/>
                  <a:ea typeface="思源黑体 CN Normal" panose="020B0400000000000000" charset="-122"/>
                  <a:cs typeface="Calibri" panose="020F0502020204030204" pitchFamily="34" charset="0"/>
                </a:rPr>
                <a:t>–dutiful</a:t>
              </a:r>
            </a:p>
            <a:p>
              <a:pPr marL="171450" indent="-171450">
                <a:buFont typeface="Arial" panose="020B0604020202020204" pitchFamily="34" charset="0"/>
                <a:buChar char="•"/>
              </a:pPr>
              <a:r>
                <a:rPr lang="en-US" altLang="zh-CN" sz="1600" dirty="0">
                  <a:solidFill>
                    <a:schemeClr val="tx2"/>
                  </a:solidFill>
                  <a:latin typeface="Calibri" panose="020F0502020204030204" pitchFamily="34" charset="0"/>
                  <a:ea typeface="思源黑体 CN Normal" panose="020B0400000000000000" charset="-122"/>
                  <a:cs typeface="Calibri" panose="020F0502020204030204" pitchFamily="34" charset="0"/>
                </a:rPr>
                <a:t>Dutiful</a:t>
              </a:r>
            </a:p>
            <a:p>
              <a:pPr marL="171450" indent="-171450">
                <a:buFont typeface="Arial" panose="020B0604020202020204" pitchFamily="34" charset="0"/>
                <a:buChar char="•"/>
              </a:pPr>
              <a:r>
                <a:rPr lang="en-US" altLang="zh-CN" sz="1600" dirty="0">
                  <a:solidFill>
                    <a:schemeClr val="tx2"/>
                  </a:solidFill>
                  <a:latin typeface="Calibri" panose="020F0502020204030204" pitchFamily="34" charset="0"/>
                  <a:ea typeface="思源黑体 CN Normal" panose="020B0400000000000000" charset="-122"/>
                  <a:cs typeface="Calibri" panose="020F0502020204030204" pitchFamily="34" charset="0"/>
                </a:rPr>
                <a:t>Diligent</a:t>
              </a:r>
            </a:p>
            <a:p>
              <a:pPr marL="171450" indent="-171450">
                <a:buFont typeface="Arial" panose="020B0604020202020204" pitchFamily="34" charset="0"/>
                <a:buChar char="•"/>
              </a:pPr>
              <a:r>
                <a:rPr lang="en-US" altLang="zh-CN" sz="1600" dirty="0">
                  <a:solidFill>
                    <a:schemeClr val="tx2"/>
                  </a:solidFill>
                  <a:latin typeface="Calibri" panose="020F0502020204030204" pitchFamily="34" charset="0"/>
                  <a:ea typeface="思源黑体 CN Normal" panose="020B0400000000000000" charset="-122"/>
                  <a:cs typeface="Calibri" panose="020F0502020204030204" pitchFamily="34" charset="0"/>
                </a:rPr>
                <a:t>Attentive to details</a:t>
              </a:r>
            </a:p>
            <a:p>
              <a:pPr marL="171450" indent="-171450">
                <a:buFont typeface="Arial" panose="020B0604020202020204" pitchFamily="34" charset="0"/>
                <a:buChar char="•"/>
              </a:pPr>
              <a:r>
                <a:rPr lang="en-US" altLang="zh-CN" sz="1600" dirty="0">
                  <a:solidFill>
                    <a:schemeClr val="tx2"/>
                  </a:solidFill>
                  <a:latin typeface="Calibri" panose="020F0502020204030204" pitchFamily="34" charset="0"/>
                  <a:ea typeface="思源黑体 CN Normal" panose="020B0400000000000000" charset="-122"/>
                  <a:cs typeface="Calibri" panose="020F0502020204030204" pitchFamily="34" charset="0"/>
                </a:rPr>
                <a:t>More technocratic than visionary</a:t>
              </a:r>
            </a:p>
            <a:p>
              <a:pPr marL="171450" indent="-171450">
                <a:buFont typeface="Arial" panose="020B0604020202020204" pitchFamily="34" charset="0"/>
                <a:buChar char="•"/>
              </a:pPr>
              <a:endParaRPr lang="en-US" altLang="zh-CN" sz="1400" dirty="0">
                <a:solidFill>
                  <a:schemeClr val="tx2"/>
                </a:solidFill>
                <a:latin typeface="Calibri" panose="020F0502020204030204" pitchFamily="34" charset="0"/>
                <a:ea typeface="思源黑体 CN Normal" panose="020B0400000000000000" charset="-122"/>
                <a:cs typeface="Calibri" panose="020F0502020204030204" pitchFamily="34" charset="0"/>
              </a:endParaRPr>
            </a:p>
          </p:txBody>
        </p:sp>
        <p:sp>
          <p:nvSpPr>
            <p:cNvPr id="24" name="文本框 23">
              <a:extLst>
                <a:ext uri="{FF2B5EF4-FFF2-40B4-BE49-F238E27FC236}">
                  <a16:creationId xmlns:a16="http://schemas.microsoft.com/office/drawing/2014/main" id="{5F2D157B-ACAC-49DB-BDF8-6EA33D1FC22F}"/>
                </a:ext>
              </a:extLst>
            </p:cNvPr>
            <p:cNvSpPr txBox="1"/>
            <p:nvPr/>
          </p:nvSpPr>
          <p:spPr>
            <a:xfrm>
              <a:off x="8105766" y="1893109"/>
              <a:ext cx="3702039" cy="461665"/>
            </a:xfrm>
            <a:prstGeom prst="rect">
              <a:avLst/>
            </a:prstGeom>
            <a:noFill/>
          </p:spPr>
          <p:txBody>
            <a:bodyPr wrap="none" rtlCol="0">
              <a:spAutoFit/>
            </a:bodyPr>
            <a:lstStyle/>
            <a:p>
              <a:r>
                <a:rPr lang="en-US" altLang="zh-CN" sz="2400" b="1" dirty="0">
                  <a:solidFill>
                    <a:schemeClr val="tx2"/>
                  </a:solidFill>
                  <a:latin typeface="Calibri" panose="020F0502020204030204" pitchFamily="34" charset="0"/>
                  <a:ea typeface="思源黑体 CN Normal" panose="020B0400000000000000" charset="-122"/>
                  <a:cs typeface="Calibri" panose="020F0502020204030204" pitchFamily="34" charset="0"/>
                </a:rPr>
                <a:t>Primary Personality Pattern</a:t>
              </a:r>
              <a:endParaRPr lang="zh-CN" altLang="en-US" sz="2400" b="1" dirty="0">
                <a:solidFill>
                  <a:schemeClr val="tx2"/>
                </a:solidFill>
                <a:latin typeface="Calibri" panose="020F0502020204030204" pitchFamily="34" charset="0"/>
                <a:ea typeface="思源黑体 CN Normal" panose="020B0400000000000000" charset="-122"/>
                <a:cs typeface="Calibri" panose="020F0502020204030204" pitchFamily="34" charset="0"/>
              </a:endParaRPr>
            </a:p>
          </p:txBody>
        </p:sp>
      </p:grpSp>
      <p:grpSp>
        <p:nvGrpSpPr>
          <p:cNvPr id="25" name="组合 24">
            <a:extLst>
              <a:ext uri="{FF2B5EF4-FFF2-40B4-BE49-F238E27FC236}">
                <a16:creationId xmlns:a16="http://schemas.microsoft.com/office/drawing/2014/main" id="{ECB38C6E-0113-4326-AA87-6128951EC16C}"/>
              </a:ext>
            </a:extLst>
          </p:cNvPr>
          <p:cNvGrpSpPr/>
          <p:nvPr/>
        </p:nvGrpSpPr>
        <p:grpSpPr>
          <a:xfrm>
            <a:off x="8095512" y="2968115"/>
            <a:ext cx="4027579" cy="3821337"/>
            <a:chOff x="8105764" y="1893109"/>
            <a:chExt cx="4027579" cy="3821337"/>
          </a:xfrm>
        </p:grpSpPr>
        <p:sp>
          <p:nvSpPr>
            <p:cNvPr id="26" name="矩形 25">
              <a:extLst>
                <a:ext uri="{FF2B5EF4-FFF2-40B4-BE49-F238E27FC236}">
                  <a16:creationId xmlns:a16="http://schemas.microsoft.com/office/drawing/2014/main" id="{1DE76103-59AC-42C5-9997-8F97B35F6F6F}"/>
                </a:ext>
              </a:extLst>
            </p:cNvPr>
            <p:cNvSpPr/>
            <p:nvPr/>
          </p:nvSpPr>
          <p:spPr>
            <a:xfrm>
              <a:off x="8105764" y="4030908"/>
              <a:ext cx="3376051" cy="1683538"/>
            </a:xfrm>
            <a:prstGeom prst="rect">
              <a:avLst/>
            </a:prstGeom>
          </p:spPr>
          <p:txBody>
            <a:bodyPr wrap="square">
              <a:spAutoFit/>
            </a:bodyPr>
            <a:lstStyle/>
            <a:p>
              <a:pPr>
                <a:lnSpc>
                  <a:spcPct val="130000"/>
                </a:lnSpc>
              </a:pPr>
              <a:r>
                <a:rPr lang="en-US" altLang="zh-CN" b="1" dirty="0">
                  <a:solidFill>
                    <a:schemeClr val="tx2"/>
                  </a:solidFill>
                  <a:latin typeface="Calibri" panose="020F0502020204030204" pitchFamily="34" charset="0"/>
                  <a:ea typeface="思源黑体 CN Normal" panose="020B0400000000000000" charset="-122"/>
                  <a:cs typeface="Calibri" panose="020F0502020204030204" pitchFamily="34" charset="0"/>
                </a:rPr>
                <a:t>Ambitious/confident</a:t>
              </a:r>
              <a:r>
                <a:rPr lang="en-US" altLang="zh-CN" b="1" dirty="0">
                  <a:solidFill>
                    <a:schemeClr val="bg1">
                      <a:lumMod val="50000"/>
                    </a:schemeClr>
                  </a:solidFill>
                  <a:latin typeface="Calibri" panose="020F0502020204030204" pitchFamily="34" charset="0"/>
                  <a:ea typeface="思源黑体 CN Normal" panose="020B0400000000000000" charset="-122"/>
                  <a:cs typeface="Calibri" panose="020F0502020204030204" pitchFamily="34" charset="0"/>
                </a:rPr>
                <a:t>–self-serving </a:t>
              </a:r>
            </a:p>
            <a:p>
              <a:pPr marL="171450" indent="-171450">
                <a:buFont typeface="Arial" panose="020B0604020202020204" pitchFamily="34" charset="0"/>
                <a:buChar char="•"/>
              </a:pPr>
              <a:r>
                <a:rPr lang="en-US" altLang="zh-CN" sz="1600" dirty="0">
                  <a:solidFill>
                    <a:schemeClr val="tx2"/>
                  </a:solidFill>
                  <a:latin typeface="Calibri" panose="020F0502020204030204" pitchFamily="34" charset="0"/>
                  <a:ea typeface="思源黑体 CN Normal" panose="020B0400000000000000" charset="-122"/>
                  <a:cs typeface="Calibri" panose="020F0502020204030204" pitchFamily="34" charset="0"/>
                </a:rPr>
                <a:t>Bold</a:t>
              </a:r>
            </a:p>
            <a:p>
              <a:pPr marL="171450" indent="-171450">
                <a:buFont typeface="Arial" panose="020B0604020202020204" pitchFamily="34" charset="0"/>
                <a:buChar char="•"/>
              </a:pPr>
              <a:r>
                <a:rPr lang="en-US" altLang="zh-CN" sz="1600" dirty="0">
                  <a:solidFill>
                    <a:schemeClr val="tx2"/>
                  </a:solidFill>
                  <a:latin typeface="Calibri" panose="020F0502020204030204" pitchFamily="34" charset="0"/>
                  <a:ea typeface="思源黑体 CN Normal" panose="020B0400000000000000" charset="-122"/>
                  <a:cs typeface="Calibri" panose="020F0502020204030204" pitchFamily="34" charset="0"/>
                </a:rPr>
                <a:t>Competitive</a:t>
              </a:r>
            </a:p>
            <a:p>
              <a:pPr marL="171450" indent="-171450">
                <a:buFont typeface="Arial" panose="020B0604020202020204" pitchFamily="34" charset="0"/>
                <a:buChar char="•"/>
              </a:pPr>
              <a:r>
                <a:rPr lang="en-US" altLang="zh-CN" sz="1600" dirty="0">
                  <a:solidFill>
                    <a:schemeClr val="tx2"/>
                  </a:solidFill>
                  <a:latin typeface="Calibri" panose="020F0502020204030204" pitchFamily="34" charset="0"/>
                  <a:ea typeface="思源黑体 CN Normal" panose="020B0400000000000000" charset="-122"/>
                  <a:cs typeface="Calibri" panose="020F0502020204030204" pitchFamily="34" charset="0"/>
                </a:rPr>
                <a:t>Optimistic</a:t>
              </a:r>
            </a:p>
            <a:p>
              <a:pPr marL="171450" indent="-171450">
                <a:buFont typeface="Arial" panose="020B0604020202020204" pitchFamily="34" charset="0"/>
                <a:buChar char="•"/>
              </a:pPr>
              <a:r>
                <a:rPr lang="en-US" altLang="zh-CN" sz="1600" dirty="0">
                  <a:solidFill>
                    <a:schemeClr val="tx2"/>
                  </a:solidFill>
                  <a:latin typeface="Calibri" panose="020F0502020204030204" pitchFamily="34" charset="0"/>
                  <a:ea typeface="思源黑体 CN Normal" panose="020B0400000000000000" charset="-122"/>
                  <a:cs typeface="Calibri" panose="020F0502020204030204" pitchFamily="34" charset="0"/>
                </a:rPr>
                <a:t>Self-assured</a:t>
              </a:r>
              <a:endParaRPr lang="en-US" altLang="zh-CN" sz="1400" dirty="0">
                <a:solidFill>
                  <a:schemeClr val="tx2"/>
                </a:solidFill>
                <a:latin typeface="Calibri" panose="020F0502020204030204" pitchFamily="34" charset="0"/>
                <a:ea typeface="思源黑体 CN Normal" panose="020B0400000000000000" charset="-122"/>
                <a:cs typeface="Calibri" panose="020F0502020204030204" pitchFamily="34" charset="0"/>
              </a:endParaRPr>
            </a:p>
            <a:p>
              <a:pPr marL="171450" indent="-171450">
                <a:buFont typeface="Arial" panose="020B0604020202020204" pitchFamily="34" charset="0"/>
                <a:buChar char="•"/>
              </a:pPr>
              <a:endParaRPr lang="en-US" altLang="zh-CN" sz="1600" dirty="0">
                <a:solidFill>
                  <a:schemeClr val="tx2"/>
                </a:solidFill>
                <a:latin typeface="Calibri" panose="020F0502020204030204" pitchFamily="34" charset="0"/>
                <a:ea typeface="思源黑体 CN Normal" panose="020B0400000000000000" charset="-122"/>
                <a:cs typeface="Calibri" panose="020F0502020204030204" pitchFamily="34" charset="0"/>
              </a:endParaRPr>
            </a:p>
          </p:txBody>
        </p:sp>
        <p:sp>
          <p:nvSpPr>
            <p:cNvPr id="27" name="文本框 26">
              <a:extLst>
                <a:ext uri="{FF2B5EF4-FFF2-40B4-BE49-F238E27FC236}">
                  <a16:creationId xmlns:a16="http://schemas.microsoft.com/office/drawing/2014/main" id="{987CFA30-E72F-4ACD-9E51-ADA5B1277FE2}"/>
                </a:ext>
              </a:extLst>
            </p:cNvPr>
            <p:cNvSpPr txBox="1"/>
            <p:nvPr/>
          </p:nvSpPr>
          <p:spPr>
            <a:xfrm>
              <a:off x="8105766" y="1893109"/>
              <a:ext cx="4027577" cy="461665"/>
            </a:xfrm>
            <a:prstGeom prst="rect">
              <a:avLst/>
            </a:prstGeom>
            <a:noFill/>
          </p:spPr>
          <p:txBody>
            <a:bodyPr wrap="none" rtlCol="0">
              <a:spAutoFit/>
            </a:bodyPr>
            <a:lstStyle/>
            <a:p>
              <a:r>
                <a:rPr lang="en-US" altLang="zh-CN" sz="2400" b="1" dirty="0">
                  <a:solidFill>
                    <a:schemeClr val="tx2"/>
                  </a:solidFill>
                  <a:latin typeface="Calibri" panose="020F0502020204030204" pitchFamily="34" charset="0"/>
                  <a:ea typeface="思源黑体 CN Normal" panose="020B0400000000000000" charset="-122"/>
                  <a:cs typeface="Calibri" panose="020F0502020204030204" pitchFamily="34" charset="0"/>
                </a:rPr>
                <a:t>Secondary Personality Pattern</a:t>
              </a:r>
              <a:endParaRPr lang="zh-CN" altLang="en-US" sz="2400" b="1" dirty="0">
                <a:solidFill>
                  <a:schemeClr val="tx2"/>
                </a:solidFill>
                <a:latin typeface="Calibri" panose="020F0502020204030204" pitchFamily="34" charset="0"/>
                <a:ea typeface="思源黑体 CN Normal" panose="020B0400000000000000" charset="-122"/>
                <a:cs typeface="Calibri" panose="020F0502020204030204" pitchFamily="34" charset="0"/>
              </a:endParaRPr>
            </a:p>
          </p:txBody>
        </p:sp>
      </p:grpSp>
      <p:grpSp>
        <p:nvGrpSpPr>
          <p:cNvPr id="28" name="组合 27">
            <a:extLst>
              <a:ext uri="{FF2B5EF4-FFF2-40B4-BE49-F238E27FC236}">
                <a16:creationId xmlns:a16="http://schemas.microsoft.com/office/drawing/2014/main" id="{8B0D1E70-8982-47AE-8FB4-06B320B4ED54}"/>
              </a:ext>
            </a:extLst>
          </p:cNvPr>
          <p:cNvGrpSpPr/>
          <p:nvPr/>
        </p:nvGrpSpPr>
        <p:grpSpPr>
          <a:xfrm>
            <a:off x="8095513" y="1567271"/>
            <a:ext cx="4027578" cy="3635491"/>
            <a:chOff x="8105765" y="-1280717"/>
            <a:chExt cx="4027578" cy="3635491"/>
          </a:xfrm>
        </p:grpSpPr>
        <p:sp>
          <p:nvSpPr>
            <p:cNvPr id="29" name="矩形 28">
              <a:extLst>
                <a:ext uri="{FF2B5EF4-FFF2-40B4-BE49-F238E27FC236}">
                  <a16:creationId xmlns:a16="http://schemas.microsoft.com/office/drawing/2014/main" id="{D8BB8315-F383-4B57-A2A5-CCD2F52FA732}"/>
                </a:ext>
              </a:extLst>
            </p:cNvPr>
            <p:cNvSpPr/>
            <p:nvPr/>
          </p:nvSpPr>
          <p:spPr>
            <a:xfrm>
              <a:off x="8105765" y="-1280717"/>
              <a:ext cx="3097268" cy="1437317"/>
            </a:xfrm>
            <a:prstGeom prst="rect">
              <a:avLst/>
            </a:prstGeom>
          </p:spPr>
          <p:txBody>
            <a:bodyPr wrap="square">
              <a:spAutoFit/>
            </a:bodyPr>
            <a:lstStyle/>
            <a:p>
              <a:pPr>
                <a:lnSpc>
                  <a:spcPct val="130000"/>
                </a:lnSpc>
              </a:pPr>
              <a:r>
                <a:rPr lang="en-US" altLang="zh-CN" b="1" dirty="0">
                  <a:solidFill>
                    <a:schemeClr val="tx2"/>
                  </a:solidFill>
                  <a:latin typeface="Calibri" panose="020F0502020204030204" pitchFamily="34" charset="0"/>
                  <a:ea typeface="思源黑体 CN Normal" panose="020B0400000000000000" charset="-122"/>
                  <a:cs typeface="Calibri" panose="020F0502020204030204" pitchFamily="34" charset="0"/>
                </a:rPr>
                <a:t>Dominant/controlling</a:t>
              </a:r>
            </a:p>
            <a:p>
              <a:pPr marL="171450" indent="-171450">
                <a:buFont typeface="Arial" panose="020B0604020202020204" pitchFamily="34" charset="0"/>
                <a:buChar char="•"/>
              </a:pPr>
              <a:r>
                <a:rPr lang="en-US" altLang="zh-CN" sz="1600" dirty="0">
                  <a:solidFill>
                    <a:schemeClr val="tx2"/>
                  </a:solidFill>
                  <a:latin typeface="Calibri" panose="020F0502020204030204" pitchFamily="34" charset="0"/>
                  <a:ea typeface="思源黑体 CN Normal" panose="020B0400000000000000" charset="-122"/>
                  <a:cs typeface="Calibri" panose="020F0502020204030204" pitchFamily="34" charset="0"/>
                </a:rPr>
                <a:t>Forceful</a:t>
              </a:r>
            </a:p>
            <a:p>
              <a:pPr marL="171450" indent="-171450">
                <a:buFont typeface="Arial" panose="020B0604020202020204" pitchFamily="34" charset="0"/>
                <a:buChar char="•"/>
              </a:pPr>
              <a:r>
                <a:rPr lang="en-US" altLang="zh-CN" sz="1600" dirty="0">
                  <a:solidFill>
                    <a:schemeClr val="tx2"/>
                  </a:solidFill>
                  <a:latin typeface="Calibri" panose="020F0502020204030204" pitchFamily="34" charset="0"/>
                  <a:ea typeface="思源黑体 CN Normal" panose="020B0400000000000000" charset="-122"/>
                  <a:cs typeface="Calibri" panose="020F0502020204030204" pitchFamily="34" charset="0"/>
                </a:rPr>
                <a:t>Aggressive</a:t>
              </a:r>
            </a:p>
            <a:p>
              <a:pPr marL="171450" indent="-171450">
                <a:buFont typeface="Arial" panose="020B0604020202020204" pitchFamily="34" charset="0"/>
                <a:buChar char="•"/>
              </a:pPr>
              <a:r>
                <a:rPr lang="en-US" altLang="zh-CN" sz="1600" dirty="0">
                  <a:solidFill>
                    <a:schemeClr val="tx2"/>
                  </a:solidFill>
                  <a:latin typeface="Calibri" panose="020F0502020204030204" pitchFamily="34" charset="0"/>
                  <a:ea typeface="思源黑体 CN Normal" panose="020B0400000000000000" charset="-122"/>
                  <a:cs typeface="Calibri" panose="020F0502020204030204" pitchFamily="34" charset="0"/>
                </a:rPr>
                <a:t>Tough</a:t>
              </a:r>
            </a:p>
            <a:p>
              <a:pPr marL="171450" indent="-171450">
                <a:buFont typeface="Arial" panose="020B0604020202020204" pitchFamily="34" charset="0"/>
                <a:buChar char="•"/>
              </a:pPr>
              <a:r>
                <a:rPr lang="en-US" altLang="zh-CN" sz="1600" dirty="0">
                  <a:solidFill>
                    <a:schemeClr val="tx2"/>
                  </a:solidFill>
                  <a:latin typeface="Calibri" panose="020F0502020204030204" pitchFamily="34" charset="0"/>
                  <a:ea typeface="思源黑体 CN Normal" panose="020B0400000000000000" charset="-122"/>
                  <a:cs typeface="Calibri" panose="020F0502020204030204" pitchFamily="34" charset="0"/>
                </a:rPr>
                <a:t>Unsentimental</a:t>
              </a:r>
              <a:endParaRPr lang="en-US" altLang="zh-CN" sz="1200" dirty="0">
                <a:solidFill>
                  <a:schemeClr val="tx2"/>
                </a:solidFill>
                <a:latin typeface="Calibri" panose="020F0502020204030204" pitchFamily="34" charset="0"/>
                <a:ea typeface="思源黑体 CN Normal" panose="020B0400000000000000" charset="-122"/>
                <a:cs typeface="Calibri" panose="020F0502020204030204" pitchFamily="34" charset="0"/>
              </a:endParaRPr>
            </a:p>
          </p:txBody>
        </p:sp>
        <p:sp>
          <p:nvSpPr>
            <p:cNvPr id="30" name="文本框 29">
              <a:extLst>
                <a:ext uri="{FF2B5EF4-FFF2-40B4-BE49-F238E27FC236}">
                  <a16:creationId xmlns:a16="http://schemas.microsoft.com/office/drawing/2014/main" id="{96ACC185-5B9B-439A-AC09-11F3EC74D1B5}"/>
                </a:ext>
              </a:extLst>
            </p:cNvPr>
            <p:cNvSpPr txBox="1"/>
            <p:nvPr/>
          </p:nvSpPr>
          <p:spPr>
            <a:xfrm>
              <a:off x="8105766" y="1893109"/>
              <a:ext cx="4027577" cy="461665"/>
            </a:xfrm>
            <a:prstGeom prst="rect">
              <a:avLst/>
            </a:prstGeom>
            <a:noFill/>
          </p:spPr>
          <p:txBody>
            <a:bodyPr wrap="none" rtlCol="0">
              <a:spAutoFit/>
            </a:bodyPr>
            <a:lstStyle/>
            <a:p>
              <a:r>
                <a:rPr lang="en-US" altLang="zh-CN" sz="2400" b="1" dirty="0">
                  <a:solidFill>
                    <a:schemeClr val="tx2"/>
                  </a:solidFill>
                  <a:latin typeface="Calibri" panose="020F0502020204030204" pitchFamily="34" charset="0"/>
                  <a:ea typeface="思源黑体 CN Normal" panose="020B0400000000000000" charset="-122"/>
                  <a:cs typeface="Calibri" panose="020F0502020204030204" pitchFamily="34" charset="0"/>
                </a:rPr>
                <a:t>Secondary Personality Pattern</a:t>
              </a:r>
              <a:endParaRPr lang="zh-CN" altLang="en-US" sz="2400" b="1" dirty="0">
                <a:solidFill>
                  <a:schemeClr val="tx2"/>
                </a:solidFill>
                <a:latin typeface="Calibri" panose="020F0502020204030204" pitchFamily="34" charset="0"/>
                <a:ea typeface="思源黑体 CN Normal" panose="020B0400000000000000" charset="-122"/>
                <a:cs typeface="Calibri" panose="020F0502020204030204" pitchFamily="34" charset="0"/>
              </a:endParaRPr>
            </a:p>
          </p:txBody>
        </p:sp>
      </p:grpSp>
      <p:sp>
        <p:nvSpPr>
          <p:cNvPr id="31" name="矩形 30">
            <a:extLst>
              <a:ext uri="{FF2B5EF4-FFF2-40B4-BE49-F238E27FC236}">
                <a16:creationId xmlns:a16="http://schemas.microsoft.com/office/drawing/2014/main" id="{DCC5E5D4-1D4B-4823-A36A-50000BCCB6A0}"/>
              </a:ext>
            </a:extLst>
          </p:cNvPr>
          <p:cNvSpPr/>
          <p:nvPr/>
        </p:nvSpPr>
        <p:spPr>
          <a:xfrm>
            <a:off x="7206908" y="1481425"/>
            <a:ext cx="704319" cy="704319"/>
          </a:xfrm>
          <a:prstGeom prst="rect">
            <a:avLst/>
          </a:pr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latin typeface="Calibri" panose="020F0502020204030204" pitchFamily="34" charset="0"/>
                <a:ea typeface="思源黑体 CN Normal" panose="020B0400000000000000" charset="-122"/>
                <a:cs typeface="Calibri" panose="020F0502020204030204" pitchFamily="34" charset="0"/>
              </a:rPr>
              <a:t>01</a:t>
            </a:r>
            <a:endParaRPr lang="zh-CN" altLang="en-US" sz="2400" b="1" dirty="0">
              <a:latin typeface="Calibri" panose="020F0502020204030204" pitchFamily="34" charset="0"/>
              <a:ea typeface="思源黑体 CN Normal" panose="020B0400000000000000" charset="-122"/>
              <a:cs typeface="Calibri" panose="020F0502020204030204" pitchFamily="34" charset="0"/>
            </a:endParaRPr>
          </a:p>
        </p:txBody>
      </p:sp>
      <p:sp>
        <p:nvSpPr>
          <p:cNvPr id="32" name="矩形 31">
            <a:extLst>
              <a:ext uri="{FF2B5EF4-FFF2-40B4-BE49-F238E27FC236}">
                <a16:creationId xmlns:a16="http://schemas.microsoft.com/office/drawing/2014/main" id="{D899A672-BCFE-4127-8565-DF705F9DF8AD}"/>
              </a:ext>
            </a:extLst>
          </p:cNvPr>
          <p:cNvSpPr/>
          <p:nvPr/>
        </p:nvSpPr>
        <p:spPr>
          <a:xfrm>
            <a:off x="7206908" y="3281664"/>
            <a:ext cx="704319" cy="704319"/>
          </a:xfrm>
          <a:prstGeom prst="rect">
            <a:avLst/>
          </a:prstGeom>
          <a:solidFill>
            <a:schemeClr val="accent4">
              <a:lumMod val="40000"/>
              <a:lumOff val="60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latin typeface="Calibri" panose="020F0502020204030204" pitchFamily="34" charset="0"/>
                <a:ea typeface="思源黑体 CN Normal" panose="020B0400000000000000" charset="-122"/>
                <a:cs typeface="Calibri" panose="020F0502020204030204" pitchFamily="34" charset="0"/>
              </a:rPr>
              <a:t>02</a:t>
            </a:r>
            <a:endParaRPr lang="zh-CN" altLang="en-US" sz="2400" b="1" dirty="0">
              <a:latin typeface="Calibri" panose="020F0502020204030204" pitchFamily="34" charset="0"/>
              <a:ea typeface="思源黑体 CN Normal" panose="020B0400000000000000" charset="-122"/>
              <a:cs typeface="Calibri" panose="020F0502020204030204" pitchFamily="34" charset="0"/>
            </a:endParaRPr>
          </a:p>
        </p:txBody>
      </p:sp>
      <p:sp>
        <p:nvSpPr>
          <p:cNvPr id="33" name="矩形 32">
            <a:extLst>
              <a:ext uri="{FF2B5EF4-FFF2-40B4-BE49-F238E27FC236}">
                <a16:creationId xmlns:a16="http://schemas.microsoft.com/office/drawing/2014/main" id="{602D0207-B598-4651-ADFC-7652A9C8F7BB}"/>
              </a:ext>
            </a:extLst>
          </p:cNvPr>
          <p:cNvSpPr/>
          <p:nvPr/>
        </p:nvSpPr>
        <p:spPr>
          <a:xfrm>
            <a:off x="7206908" y="5024415"/>
            <a:ext cx="704319" cy="704319"/>
          </a:xfrm>
          <a:prstGeom prst="rect">
            <a:avLst/>
          </a:prstGeom>
          <a:solidFill>
            <a:schemeClr val="accent4">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latin typeface="Calibri" panose="020F0502020204030204" pitchFamily="34" charset="0"/>
                <a:ea typeface="思源黑体 CN Normal" panose="020B0400000000000000" charset="-122"/>
                <a:cs typeface="Calibri" panose="020F0502020204030204" pitchFamily="34" charset="0"/>
              </a:rPr>
              <a:t>03</a:t>
            </a:r>
            <a:endParaRPr lang="zh-CN" altLang="en-US" sz="2400" b="1" dirty="0">
              <a:latin typeface="Calibri" panose="020F0502020204030204" pitchFamily="34" charset="0"/>
              <a:ea typeface="思源黑体 CN Normal" panose="020B0400000000000000" charset="-122"/>
              <a:cs typeface="Calibri" panose="020F0502020204030204" pitchFamily="34" charset="0"/>
            </a:endParaRPr>
          </a:p>
        </p:txBody>
      </p:sp>
      <p:sp>
        <p:nvSpPr>
          <p:cNvPr id="16" name="TextBox 15">
            <a:extLst>
              <a:ext uri="{FF2B5EF4-FFF2-40B4-BE49-F238E27FC236}">
                <a16:creationId xmlns:a16="http://schemas.microsoft.com/office/drawing/2014/main" id="{35C0795B-E3DF-421A-8A43-5CE319CB0204}"/>
              </a:ext>
            </a:extLst>
          </p:cNvPr>
          <p:cNvSpPr txBox="1"/>
          <p:nvPr/>
        </p:nvSpPr>
        <p:spPr>
          <a:xfrm>
            <a:off x="11035172" y="16419"/>
            <a:ext cx="914400" cy="91440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8863799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2">
            <a:extLst>
              <a:ext uri="{FF2B5EF4-FFF2-40B4-BE49-F238E27FC236}">
                <a16:creationId xmlns:a16="http://schemas.microsoft.com/office/drawing/2014/main" id="{C26D2A91-6A1E-46EE-8421-6B69EB25D3D9}"/>
              </a:ext>
            </a:extLst>
          </p:cNvPr>
          <p:cNvGrpSpPr/>
          <p:nvPr/>
        </p:nvGrpSpPr>
        <p:grpSpPr>
          <a:xfrm>
            <a:off x="-192506" y="-273189"/>
            <a:ext cx="12192000" cy="6858000"/>
            <a:chOff x="0" y="0"/>
            <a:chExt cx="19200" cy="10800"/>
          </a:xfrm>
        </p:grpSpPr>
        <p:grpSp>
          <p:nvGrpSpPr>
            <p:cNvPr id="35" name="组合 1">
              <a:extLst>
                <a:ext uri="{FF2B5EF4-FFF2-40B4-BE49-F238E27FC236}">
                  <a16:creationId xmlns:a16="http://schemas.microsoft.com/office/drawing/2014/main" id="{2DF9097C-E7AE-4560-9EB4-A3B22B5A9DEE}"/>
                </a:ext>
              </a:extLst>
            </p:cNvPr>
            <p:cNvGrpSpPr/>
            <p:nvPr userDrawn="1"/>
          </p:nvGrpSpPr>
          <p:grpSpPr>
            <a:xfrm>
              <a:off x="0" y="0"/>
              <a:ext cx="19200" cy="10800"/>
              <a:chOff x="0" y="0"/>
              <a:chExt cx="19200" cy="10800"/>
            </a:xfrm>
          </p:grpSpPr>
          <p:sp>
            <p:nvSpPr>
              <p:cNvPr id="37" name="流程图: 手动输入 9">
                <a:extLst>
                  <a:ext uri="{FF2B5EF4-FFF2-40B4-BE49-F238E27FC236}">
                    <a16:creationId xmlns:a16="http://schemas.microsoft.com/office/drawing/2014/main" id="{0EAA6A05-31A5-4DF1-B538-D0CF9C1436E1}"/>
                  </a:ext>
                </a:extLst>
              </p:cNvPr>
              <p:cNvSpPr/>
              <p:nvPr userDrawn="1"/>
            </p:nvSpPr>
            <p:spPr>
              <a:xfrm rot="16200000" flipV="1">
                <a:off x="1377" y="-1377"/>
                <a:ext cx="10800" cy="13554"/>
              </a:xfrm>
              <a:prstGeom prst="flowChartManualInp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思源黑体 CN Normal" panose="020B0400000000000000" charset="-122"/>
                </a:endParaRPr>
              </a:p>
            </p:txBody>
          </p:sp>
          <p:sp>
            <p:nvSpPr>
              <p:cNvPr id="38" name="流程图: 手动输入 20">
                <a:extLst>
                  <a:ext uri="{FF2B5EF4-FFF2-40B4-BE49-F238E27FC236}">
                    <a16:creationId xmlns:a16="http://schemas.microsoft.com/office/drawing/2014/main" id="{52FCC8D4-6EB0-4E73-AEC1-BC146D68D1EA}"/>
                  </a:ext>
                </a:extLst>
              </p:cNvPr>
              <p:cNvSpPr/>
              <p:nvPr userDrawn="1"/>
            </p:nvSpPr>
            <p:spPr>
              <a:xfrm rot="16200000" flipH="1">
                <a:off x="7114" y="-1286"/>
                <a:ext cx="10800" cy="13373"/>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1" fmla="*/ 0 w 10000"/>
                  <a:gd name="connsiteY0-2" fmla="*/ 3616 h 10000"/>
                  <a:gd name="connsiteX1-3" fmla="*/ 10000 w 10000"/>
                  <a:gd name="connsiteY1-4" fmla="*/ 0 h 10000"/>
                  <a:gd name="connsiteX2-5" fmla="*/ 10000 w 10000"/>
                  <a:gd name="connsiteY2-6" fmla="*/ 10000 h 10000"/>
                  <a:gd name="connsiteX3-7" fmla="*/ 0 w 10000"/>
                  <a:gd name="connsiteY3-8" fmla="*/ 10000 h 10000"/>
                  <a:gd name="connsiteX4-9" fmla="*/ 0 w 10000"/>
                  <a:gd name="connsiteY4-10" fmla="*/ 3616 h 10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10000">
                    <a:moveTo>
                      <a:pt x="0" y="3616"/>
                    </a:moveTo>
                    <a:lnTo>
                      <a:pt x="10000" y="0"/>
                    </a:lnTo>
                    <a:lnTo>
                      <a:pt x="10000" y="10000"/>
                    </a:lnTo>
                    <a:lnTo>
                      <a:pt x="0" y="10000"/>
                    </a:lnTo>
                    <a:lnTo>
                      <a:pt x="0" y="3616"/>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思源黑体 CN Normal" panose="020B0400000000000000" charset="-122"/>
                </a:endParaRPr>
              </a:p>
            </p:txBody>
          </p:sp>
        </p:grpSp>
        <p:sp>
          <p:nvSpPr>
            <p:cNvPr id="36" name="矩形 11">
              <a:extLst>
                <a:ext uri="{FF2B5EF4-FFF2-40B4-BE49-F238E27FC236}">
                  <a16:creationId xmlns:a16="http://schemas.microsoft.com/office/drawing/2014/main" id="{1266F087-4CB4-48CA-8FCA-291C6F437286}"/>
                </a:ext>
              </a:extLst>
            </p:cNvPr>
            <p:cNvSpPr/>
            <p:nvPr userDrawn="1"/>
          </p:nvSpPr>
          <p:spPr>
            <a:xfrm>
              <a:off x="390" y="330"/>
              <a:ext cx="18495" cy="10170"/>
            </a:xfrm>
            <a:prstGeom prst="rect">
              <a:avLst/>
            </a:prstGeom>
            <a:pattFill prst="wdUpDiag">
              <a:fgClr>
                <a:srgbClr val="F8FCFE"/>
              </a:fgClr>
              <a:bgClr>
                <a:schemeClr val="bg1"/>
              </a:bgClr>
            </a:patt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思源黑体 CN Normal" panose="020B0400000000000000" charset="-122"/>
              </a:endParaRPr>
            </a:p>
          </p:txBody>
        </p:sp>
      </p:grpSp>
      <p:sp>
        <p:nvSpPr>
          <p:cNvPr id="17" name="矩形 16"/>
          <p:cNvSpPr/>
          <p:nvPr/>
        </p:nvSpPr>
        <p:spPr>
          <a:xfrm>
            <a:off x="3081881" y="273189"/>
            <a:ext cx="6050759" cy="707886"/>
          </a:xfrm>
          <a:prstGeom prst="rect">
            <a:avLst/>
          </a:prstGeom>
        </p:spPr>
        <p:txBody>
          <a:bodyPr wrap="none">
            <a:spAutoFit/>
          </a:bodyPr>
          <a:lstStyle/>
          <a:p>
            <a:pPr algn="ctr"/>
            <a:r>
              <a:rPr lang="en-US" altLang="en-US" sz="4000" b="1" dirty="0">
                <a:solidFill>
                  <a:srgbClr val="002060"/>
                </a:solidFill>
                <a:latin typeface="Calibri" panose="020F0502020204030204" pitchFamily="34" charset="0"/>
                <a:cs typeface="Calibri" panose="020F0502020204030204" pitchFamily="34" charset="0"/>
              </a:rPr>
              <a:t>Primary Personality Pattern</a:t>
            </a:r>
            <a:endParaRPr lang="zh-CN" altLang="en-US" sz="4000" b="1" dirty="0">
              <a:solidFill>
                <a:schemeClr val="accent5"/>
              </a:solidFill>
              <a:latin typeface="Calibri" panose="020F0502020204030204" pitchFamily="34" charset="0"/>
              <a:ea typeface="思源黑体 CN Normal" panose="020B0400000000000000" charset="-122"/>
              <a:cs typeface="Calibri" panose="020F0502020204030204" pitchFamily="34" charset="0"/>
            </a:endParaRPr>
          </a:p>
        </p:txBody>
      </p:sp>
      <p:cxnSp>
        <p:nvCxnSpPr>
          <p:cNvPr id="40" name="Straight Connector 39">
            <a:extLst>
              <a:ext uri="{FF2B5EF4-FFF2-40B4-BE49-F238E27FC236}">
                <a16:creationId xmlns:a16="http://schemas.microsoft.com/office/drawing/2014/main" id="{7278822D-AE23-4BC5-8C1B-56A51E8498C2}"/>
              </a:ext>
            </a:extLst>
          </p:cNvPr>
          <p:cNvCxnSpPr/>
          <p:nvPr/>
        </p:nvCxnSpPr>
        <p:spPr>
          <a:xfrm>
            <a:off x="723900" y="1085850"/>
            <a:ext cx="10912196" cy="0"/>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39" name="Freeform 5">
            <a:extLst>
              <a:ext uri="{FF2B5EF4-FFF2-40B4-BE49-F238E27FC236}">
                <a16:creationId xmlns:a16="http://schemas.microsoft.com/office/drawing/2014/main" id="{47263C97-EB4B-4268-BBC5-01117E4E376D}"/>
              </a:ext>
            </a:extLst>
          </p:cNvPr>
          <p:cNvSpPr/>
          <p:nvPr/>
        </p:nvSpPr>
        <p:spPr bwMode="auto">
          <a:xfrm>
            <a:off x="2251693" y="3562482"/>
            <a:ext cx="971551" cy="623887"/>
          </a:xfrm>
          <a:custGeom>
            <a:avLst/>
            <a:gdLst>
              <a:gd name="T0" fmla="*/ 612 w 612"/>
              <a:gd name="T1" fmla="*/ 393 h 393"/>
              <a:gd name="T2" fmla="*/ 306 w 612"/>
              <a:gd name="T3" fmla="*/ 287 h 393"/>
              <a:gd name="T4" fmla="*/ 0 w 612"/>
              <a:gd name="T5" fmla="*/ 393 h 393"/>
              <a:gd name="T6" fmla="*/ 0 w 612"/>
              <a:gd name="T7" fmla="*/ 0 h 393"/>
              <a:gd name="T8" fmla="*/ 612 w 612"/>
              <a:gd name="T9" fmla="*/ 0 h 393"/>
              <a:gd name="T10" fmla="*/ 612 w 612"/>
              <a:gd name="T11" fmla="*/ 393 h 393"/>
            </a:gdLst>
            <a:ahLst/>
            <a:cxnLst>
              <a:cxn ang="0">
                <a:pos x="T0" y="T1"/>
              </a:cxn>
              <a:cxn ang="0">
                <a:pos x="T2" y="T3"/>
              </a:cxn>
              <a:cxn ang="0">
                <a:pos x="T4" y="T5"/>
              </a:cxn>
              <a:cxn ang="0">
                <a:pos x="T6" y="T7"/>
              </a:cxn>
              <a:cxn ang="0">
                <a:pos x="T8" y="T9"/>
              </a:cxn>
              <a:cxn ang="0">
                <a:pos x="T10" y="T11"/>
              </a:cxn>
            </a:cxnLst>
            <a:rect l="0" t="0" r="r" b="b"/>
            <a:pathLst>
              <a:path w="612" h="393">
                <a:moveTo>
                  <a:pt x="612" y="393"/>
                </a:moveTo>
                <a:lnTo>
                  <a:pt x="306" y="287"/>
                </a:lnTo>
                <a:lnTo>
                  <a:pt x="0" y="393"/>
                </a:lnTo>
                <a:lnTo>
                  <a:pt x="0" y="0"/>
                </a:lnTo>
                <a:lnTo>
                  <a:pt x="612" y="0"/>
                </a:lnTo>
                <a:lnTo>
                  <a:pt x="612" y="393"/>
                </a:lnTo>
                <a:close/>
              </a:path>
            </a:pathLst>
          </a:custGeom>
          <a:solidFill>
            <a:schemeClr val="accent2"/>
          </a:solidFill>
          <a:ln>
            <a:noFill/>
          </a:ln>
        </p:spPr>
        <p:txBody>
          <a:bodyPr vert="horz" wrap="square" lIns="91440" tIns="45720" rIns="91440" bIns="45720" numCol="1" anchor="t" anchorCtr="0" compatLnSpc="1"/>
          <a:lstStyle/>
          <a:p>
            <a:endParaRPr lang="zh-CN" altLang="en-US">
              <a:ea typeface="思源黑体 CN Normal" panose="020B0400000000000000" charset="-122"/>
            </a:endParaRPr>
          </a:p>
        </p:txBody>
      </p:sp>
      <p:sp>
        <p:nvSpPr>
          <p:cNvPr id="41" name="矩形 9">
            <a:extLst>
              <a:ext uri="{FF2B5EF4-FFF2-40B4-BE49-F238E27FC236}">
                <a16:creationId xmlns:a16="http://schemas.microsoft.com/office/drawing/2014/main" id="{396F7D4B-9A7E-49AE-95ED-E2CF1F88B5D5}"/>
              </a:ext>
            </a:extLst>
          </p:cNvPr>
          <p:cNvSpPr/>
          <p:nvPr/>
        </p:nvSpPr>
        <p:spPr>
          <a:xfrm>
            <a:off x="1346269" y="5150004"/>
            <a:ext cx="2805545" cy="759760"/>
          </a:xfrm>
          <a:prstGeom prst="rect">
            <a:avLst/>
          </a:prstGeom>
        </p:spPr>
        <p:txBody>
          <a:bodyPr wrap="square">
            <a:spAutoFit/>
          </a:bodyPr>
          <a:lstStyle/>
          <a:p>
            <a:pPr algn="ctr">
              <a:lnSpc>
                <a:spcPct val="120000"/>
              </a:lnSpc>
            </a:pPr>
            <a:r>
              <a:rPr lang="en-US" altLang="zh-CN" sz="2400" b="1" dirty="0">
                <a:solidFill>
                  <a:schemeClr val="tx1">
                    <a:lumMod val="75000"/>
                    <a:lumOff val="25000"/>
                  </a:schemeClr>
                </a:solidFill>
                <a:latin typeface="Calibri" panose="020F0502020204030204" pitchFamily="34" charset="0"/>
                <a:ea typeface="思源黑体 CN Normal" panose="02010600030101010101" charset="-122"/>
                <a:cs typeface="Calibri" panose="020F0502020204030204" pitchFamily="34" charset="0"/>
              </a:rPr>
              <a:t>(forceful, aggressive)</a:t>
            </a:r>
          </a:p>
          <a:p>
            <a:pPr algn="ctr">
              <a:lnSpc>
                <a:spcPct val="120000"/>
              </a:lnSpc>
            </a:pPr>
            <a:endParaRPr lang="zh-CN" altLang="en-US" sz="1400" b="1" dirty="0">
              <a:solidFill>
                <a:schemeClr val="tx1">
                  <a:lumMod val="75000"/>
                  <a:lumOff val="25000"/>
                </a:schemeClr>
              </a:solidFill>
              <a:latin typeface="Campton Light DEMO" panose="00000500000000000000" pitchFamily="50" charset="0"/>
              <a:ea typeface="思源黑体 CN Normal" panose="020B0400000000000000" charset="-122"/>
              <a:cs typeface="Lato Light" panose="02010600030101010101"/>
            </a:endParaRPr>
          </a:p>
        </p:txBody>
      </p:sp>
      <p:sp>
        <p:nvSpPr>
          <p:cNvPr id="42" name="矩形 10">
            <a:extLst>
              <a:ext uri="{FF2B5EF4-FFF2-40B4-BE49-F238E27FC236}">
                <a16:creationId xmlns:a16="http://schemas.microsoft.com/office/drawing/2014/main" id="{3A7E643D-2759-4AD2-9595-7B8C939D7820}"/>
              </a:ext>
            </a:extLst>
          </p:cNvPr>
          <p:cNvSpPr/>
          <p:nvPr/>
        </p:nvSpPr>
        <p:spPr>
          <a:xfrm>
            <a:off x="1557862" y="4377377"/>
            <a:ext cx="2382361" cy="584775"/>
          </a:xfrm>
          <a:prstGeom prst="rect">
            <a:avLst/>
          </a:prstGeom>
        </p:spPr>
        <p:txBody>
          <a:bodyPr wrap="square">
            <a:spAutoFit/>
          </a:bodyPr>
          <a:lstStyle/>
          <a:p>
            <a:pPr algn="ctr"/>
            <a:r>
              <a:rPr lang="en-US" altLang="zh-CN" sz="3200" b="1" dirty="0">
                <a:solidFill>
                  <a:schemeClr val="accent2"/>
                </a:solidFill>
                <a:latin typeface="Calibri" panose="020F0502020204030204" pitchFamily="34" charset="0"/>
                <a:ea typeface="思源黑体 CN Normal" panose="020B0400000000000000" charset="-122"/>
                <a:cs typeface="Calibri" panose="020F0502020204030204" pitchFamily="34" charset="0"/>
              </a:rPr>
              <a:t>Dominant</a:t>
            </a:r>
            <a:endParaRPr lang="zh-CN" altLang="en-US" sz="3200" b="1" dirty="0">
              <a:solidFill>
                <a:schemeClr val="accent2"/>
              </a:solidFill>
              <a:latin typeface="Calibri" panose="020F0502020204030204" pitchFamily="34" charset="0"/>
              <a:ea typeface="思源黑体 CN Normal" panose="020B0400000000000000" charset="-122"/>
              <a:cs typeface="Calibri" panose="020F0502020204030204" pitchFamily="34" charset="0"/>
            </a:endParaRPr>
          </a:p>
        </p:txBody>
      </p:sp>
      <p:grpSp>
        <p:nvGrpSpPr>
          <p:cNvPr id="43" name="组合 11">
            <a:extLst>
              <a:ext uri="{FF2B5EF4-FFF2-40B4-BE49-F238E27FC236}">
                <a16:creationId xmlns:a16="http://schemas.microsoft.com/office/drawing/2014/main" id="{A1B736F8-14E9-4017-B88B-1E7DB98D53F9}"/>
              </a:ext>
            </a:extLst>
          </p:cNvPr>
          <p:cNvGrpSpPr/>
          <p:nvPr/>
        </p:nvGrpSpPr>
        <p:grpSpPr>
          <a:xfrm>
            <a:off x="1849193" y="2012208"/>
            <a:ext cx="1776550" cy="1776550"/>
            <a:chOff x="1606750" y="1950164"/>
            <a:chExt cx="1776550" cy="1776550"/>
          </a:xfrm>
        </p:grpSpPr>
        <p:sp>
          <p:nvSpPr>
            <p:cNvPr id="44" name="椭圆 12">
              <a:extLst>
                <a:ext uri="{FF2B5EF4-FFF2-40B4-BE49-F238E27FC236}">
                  <a16:creationId xmlns:a16="http://schemas.microsoft.com/office/drawing/2014/main" id="{DF956616-A255-4FEE-A352-FD59EA395E00}"/>
                </a:ext>
              </a:extLst>
            </p:cNvPr>
            <p:cNvSpPr/>
            <p:nvPr/>
          </p:nvSpPr>
          <p:spPr>
            <a:xfrm>
              <a:off x="1606750" y="1950164"/>
              <a:ext cx="1776550" cy="1776550"/>
            </a:xfrm>
            <a:prstGeom prst="ellipse">
              <a:avLst/>
            </a:prstGeom>
            <a:solidFill>
              <a:schemeClr val="bg1"/>
            </a:solidFill>
            <a:ln w="38100">
              <a:solidFill>
                <a:schemeClr val="accent2"/>
              </a:solid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solidFill>
                    <a:schemeClr val="bg1"/>
                  </a:solidFill>
                  <a:latin typeface="FontAwesome" pitchFamily="2" charset="0"/>
                  <a:ea typeface="思源黑体 CN Normal" panose="020B0400000000000000" charset="-122"/>
                </a:rPr>
                <a:t></a:t>
              </a:r>
            </a:p>
          </p:txBody>
        </p:sp>
        <p:sp>
          <p:nvSpPr>
            <p:cNvPr id="45" name="椭圆 13">
              <a:extLst>
                <a:ext uri="{FF2B5EF4-FFF2-40B4-BE49-F238E27FC236}">
                  <a16:creationId xmlns:a16="http://schemas.microsoft.com/office/drawing/2014/main" id="{9C1BEB7E-AFA9-48CA-A343-4238A68995DF}"/>
                </a:ext>
              </a:extLst>
            </p:cNvPr>
            <p:cNvSpPr/>
            <p:nvPr/>
          </p:nvSpPr>
          <p:spPr>
            <a:xfrm>
              <a:off x="1701264" y="2044678"/>
              <a:ext cx="1587522" cy="158752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solidFill>
                    <a:schemeClr val="bg1"/>
                  </a:solidFill>
                  <a:latin typeface="Calibri" panose="020F0502020204030204" pitchFamily="34" charset="0"/>
                  <a:ea typeface="思源黑体 CN Normal" panose="020B0400000000000000" charset="-122"/>
                  <a:cs typeface="Calibri" panose="020F0502020204030204" pitchFamily="34" charset="0"/>
                </a:rPr>
                <a:t>1A</a:t>
              </a:r>
            </a:p>
            <a:p>
              <a:pPr algn="ctr"/>
              <a:r>
                <a:rPr lang="en-US" altLang="zh-CN" sz="2000" b="1" dirty="0">
                  <a:solidFill>
                    <a:schemeClr val="bg1"/>
                  </a:solidFill>
                  <a:latin typeface="Calibri" panose="020F0502020204030204" pitchFamily="34" charset="0"/>
                  <a:ea typeface="思源黑体 CN Normal" panose="020B0400000000000000" charset="-122"/>
                  <a:cs typeface="Calibri" panose="020F0502020204030204" pitchFamily="34" charset="0"/>
                </a:rPr>
                <a:t>Level </a:t>
              </a:r>
              <a:r>
                <a:rPr lang="en-US" altLang="zh-CN" sz="2000" b="1" i="1" dirty="0">
                  <a:solidFill>
                    <a:schemeClr val="bg1"/>
                  </a:solidFill>
                  <a:latin typeface="Calibri" panose="020F0502020204030204" pitchFamily="34" charset="0"/>
                  <a:ea typeface="思源黑体 CN Normal" panose="020B0400000000000000" charset="-122"/>
                  <a:cs typeface="Calibri" panose="020F0502020204030204" pitchFamily="34" charset="0"/>
                </a:rPr>
                <a:t>b</a:t>
              </a:r>
            </a:p>
          </p:txBody>
        </p:sp>
      </p:grpSp>
      <p:sp>
        <p:nvSpPr>
          <p:cNvPr id="55" name="矩形 25">
            <a:extLst>
              <a:ext uri="{FF2B5EF4-FFF2-40B4-BE49-F238E27FC236}">
                <a16:creationId xmlns:a16="http://schemas.microsoft.com/office/drawing/2014/main" id="{8A1068A1-BCE3-4889-B640-DE5B4597330A}"/>
              </a:ext>
            </a:extLst>
          </p:cNvPr>
          <p:cNvSpPr/>
          <p:nvPr/>
        </p:nvSpPr>
        <p:spPr>
          <a:xfrm>
            <a:off x="5145953" y="2155173"/>
            <a:ext cx="6211652" cy="2814617"/>
          </a:xfrm>
          <a:prstGeom prst="rect">
            <a:avLst/>
          </a:prstGeom>
        </p:spPr>
        <p:txBody>
          <a:bodyPr wrap="square">
            <a:spAutoFit/>
          </a:bodyPr>
          <a:lstStyle/>
          <a:p>
            <a:pPr marL="342900" indent="-342900">
              <a:lnSpc>
                <a:spcPct val="150000"/>
              </a:lnSpc>
              <a:buFont typeface="Arial" panose="020B0604020202020204" pitchFamily="34" charset="0"/>
              <a:buChar char="•"/>
            </a:pPr>
            <a:r>
              <a:rPr lang="en-US" sz="2000" dirty="0">
                <a:solidFill>
                  <a:schemeClr val="accent2"/>
                </a:solidFill>
                <a:latin typeface="+mj-lt"/>
                <a:ea typeface="思源黑体 CN Normal" panose="02010600030101010101" charset="-122"/>
                <a:cs typeface="Calibri" panose="020F0502020204030204" pitchFamily="34" charset="0"/>
              </a:rPr>
              <a:t>Enjoy the power to direct others and to evoke respect</a:t>
            </a:r>
          </a:p>
          <a:p>
            <a:pPr marL="342900" indent="-342900">
              <a:lnSpc>
                <a:spcPct val="150000"/>
              </a:lnSpc>
              <a:buFont typeface="Arial" panose="020B0604020202020204" pitchFamily="34" charset="0"/>
              <a:buChar char="•"/>
            </a:pPr>
            <a:r>
              <a:rPr lang="en-US" sz="2000" dirty="0">
                <a:solidFill>
                  <a:schemeClr val="accent2"/>
                </a:solidFill>
                <a:latin typeface="+mj-lt"/>
                <a:ea typeface="思源黑体 CN Normal" panose="02010600030101010101" charset="-122"/>
                <a:cs typeface="Calibri" panose="020F0502020204030204" pitchFamily="34" charset="0"/>
              </a:rPr>
              <a:t>Tough, outspoken, unsentimental, and unyielding</a:t>
            </a:r>
          </a:p>
          <a:p>
            <a:pPr marL="342900" indent="-342900">
              <a:lnSpc>
                <a:spcPct val="150000"/>
              </a:lnSpc>
              <a:buFont typeface="Arial" panose="020B0604020202020204" pitchFamily="34" charset="0"/>
              <a:buChar char="•"/>
            </a:pPr>
            <a:r>
              <a:rPr lang="en-US" sz="2000" dirty="0">
                <a:solidFill>
                  <a:schemeClr val="accent2"/>
                </a:solidFill>
                <a:latin typeface="+mj-lt"/>
                <a:ea typeface="思源黑体 CN Normal" panose="02010600030101010101" charset="-122"/>
                <a:cs typeface="Calibri" panose="020F0502020204030204" pitchFamily="34" charset="0"/>
              </a:rPr>
              <a:t>Forceful, controlling and closedminded</a:t>
            </a:r>
          </a:p>
          <a:p>
            <a:pPr marL="342900" indent="-342900">
              <a:lnSpc>
                <a:spcPct val="150000"/>
              </a:lnSpc>
              <a:buFont typeface="Arial" panose="020B0604020202020204" pitchFamily="34" charset="0"/>
              <a:buChar char="•"/>
            </a:pPr>
            <a:r>
              <a:rPr lang="en-US" sz="2000" dirty="0">
                <a:solidFill>
                  <a:schemeClr val="accent2"/>
                </a:solidFill>
                <a:latin typeface="+mj-lt"/>
                <a:ea typeface="思源黑体 CN Normal" panose="02010600030101010101" charset="-122"/>
                <a:cs typeface="Calibri" panose="020F0502020204030204" pitchFamily="34" charset="0"/>
              </a:rPr>
              <a:t>Power-oriented tendencies evident in occasional intransigence</a:t>
            </a:r>
          </a:p>
          <a:p>
            <a:pPr marL="342900" indent="-342900">
              <a:lnSpc>
                <a:spcPct val="150000"/>
              </a:lnSpc>
              <a:buFont typeface="Arial" panose="020B0604020202020204" pitchFamily="34" charset="0"/>
              <a:buChar char="•"/>
            </a:pPr>
            <a:r>
              <a:rPr lang="en-US" sz="2000" dirty="0">
                <a:solidFill>
                  <a:schemeClr val="accent2"/>
                </a:solidFill>
                <a:latin typeface="+mj-lt"/>
                <a:ea typeface="思源黑体 CN Normal" panose="02010600030101010101" charset="-122"/>
                <a:cs typeface="Calibri" panose="020F0502020204030204" pitchFamily="34" charset="0"/>
              </a:rPr>
              <a:t>Typically make effective leaders</a:t>
            </a:r>
          </a:p>
        </p:txBody>
      </p:sp>
    </p:spTree>
    <p:extLst>
      <p:ext uri="{BB962C8B-B14F-4D97-AF65-F5344CB8AC3E}">
        <p14:creationId xmlns:p14="http://schemas.microsoft.com/office/powerpoint/2010/main" val="201237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2">
            <a:extLst>
              <a:ext uri="{FF2B5EF4-FFF2-40B4-BE49-F238E27FC236}">
                <a16:creationId xmlns:a16="http://schemas.microsoft.com/office/drawing/2014/main" id="{C26D2A91-6A1E-46EE-8421-6B69EB25D3D9}"/>
              </a:ext>
            </a:extLst>
          </p:cNvPr>
          <p:cNvGrpSpPr/>
          <p:nvPr/>
        </p:nvGrpSpPr>
        <p:grpSpPr>
          <a:xfrm>
            <a:off x="0" y="0"/>
            <a:ext cx="12192000" cy="6858000"/>
            <a:chOff x="0" y="0"/>
            <a:chExt cx="19200" cy="10800"/>
          </a:xfrm>
        </p:grpSpPr>
        <p:grpSp>
          <p:nvGrpSpPr>
            <p:cNvPr id="35" name="组合 1">
              <a:extLst>
                <a:ext uri="{FF2B5EF4-FFF2-40B4-BE49-F238E27FC236}">
                  <a16:creationId xmlns:a16="http://schemas.microsoft.com/office/drawing/2014/main" id="{2DF9097C-E7AE-4560-9EB4-A3B22B5A9DEE}"/>
                </a:ext>
              </a:extLst>
            </p:cNvPr>
            <p:cNvGrpSpPr/>
            <p:nvPr userDrawn="1"/>
          </p:nvGrpSpPr>
          <p:grpSpPr>
            <a:xfrm>
              <a:off x="0" y="0"/>
              <a:ext cx="19200" cy="10800"/>
              <a:chOff x="0" y="0"/>
              <a:chExt cx="19200" cy="10800"/>
            </a:xfrm>
          </p:grpSpPr>
          <p:sp>
            <p:nvSpPr>
              <p:cNvPr id="37" name="流程图: 手动输入 9">
                <a:extLst>
                  <a:ext uri="{FF2B5EF4-FFF2-40B4-BE49-F238E27FC236}">
                    <a16:creationId xmlns:a16="http://schemas.microsoft.com/office/drawing/2014/main" id="{0EAA6A05-31A5-4DF1-B538-D0CF9C1436E1}"/>
                  </a:ext>
                </a:extLst>
              </p:cNvPr>
              <p:cNvSpPr/>
              <p:nvPr userDrawn="1"/>
            </p:nvSpPr>
            <p:spPr>
              <a:xfrm rot="16200000" flipV="1">
                <a:off x="1377" y="-1377"/>
                <a:ext cx="10800" cy="13554"/>
              </a:xfrm>
              <a:prstGeom prst="flowChartManualInp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思源黑体 CN Normal" panose="020B0400000000000000" charset="-122"/>
                </a:endParaRPr>
              </a:p>
            </p:txBody>
          </p:sp>
          <p:sp>
            <p:nvSpPr>
              <p:cNvPr id="38" name="流程图: 手动输入 20">
                <a:extLst>
                  <a:ext uri="{FF2B5EF4-FFF2-40B4-BE49-F238E27FC236}">
                    <a16:creationId xmlns:a16="http://schemas.microsoft.com/office/drawing/2014/main" id="{52FCC8D4-6EB0-4E73-AEC1-BC146D68D1EA}"/>
                  </a:ext>
                </a:extLst>
              </p:cNvPr>
              <p:cNvSpPr/>
              <p:nvPr userDrawn="1"/>
            </p:nvSpPr>
            <p:spPr>
              <a:xfrm rot="16200000" flipH="1">
                <a:off x="7114" y="-1286"/>
                <a:ext cx="10800" cy="13373"/>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1" fmla="*/ 0 w 10000"/>
                  <a:gd name="connsiteY0-2" fmla="*/ 3616 h 10000"/>
                  <a:gd name="connsiteX1-3" fmla="*/ 10000 w 10000"/>
                  <a:gd name="connsiteY1-4" fmla="*/ 0 h 10000"/>
                  <a:gd name="connsiteX2-5" fmla="*/ 10000 w 10000"/>
                  <a:gd name="connsiteY2-6" fmla="*/ 10000 h 10000"/>
                  <a:gd name="connsiteX3-7" fmla="*/ 0 w 10000"/>
                  <a:gd name="connsiteY3-8" fmla="*/ 10000 h 10000"/>
                  <a:gd name="connsiteX4-9" fmla="*/ 0 w 10000"/>
                  <a:gd name="connsiteY4-10" fmla="*/ 3616 h 10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10000">
                    <a:moveTo>
                      <a:pt x="0" y="3616"/>
                    </a:moveTo>
                    <a:lnTo>
                      <a:pt x="10000" y="0"/>
                    </a:lnTo>
                    <a:lnTo>
                      <a:pt x="10000" y="10000"/>
                    </a:lnTo>
                    <a:lnTo>
                      <a:pt x="0" y="10000"/>
                    </a:lnTo>
                    <a:lnTo>
                      <a:pt x="0" y="3616"/>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思源黑体 CN Normal" panose="020B0400000000000000" charset="-122"/>
                </a:endParaRPr>
              </a:p>
            </p:txBody>
          </p:sp>
        </p:grpSp>
        <p:sp>
          <p:nvSpPr>
            <p:cNvPr id="36" name="矩形 11">
              <a:extLst>
                <a:ext uri="{FF2B5EF4-FFF2-40B4-BE49-F238E27FC236}">
                  <a16:creationId xmlns:a16="http://schemas.microsoft.com/office/drawing/2014/main" id="{1266F087-4CB4-48CA-8FCA-291C6F437286}"/>
                </a:ext>
              </a:extLst>
            </p:cNvPr>
            <p:cNvSpPr/>
            <p:nvPr userDrawn="1"/>
          </p:nvSpPr>
          <p:spPr>
            <a:xfrm>
              <a:off x="390" y="330"/>
              <a:ext cx="18495" cy="10170"/>
            </a:xfrm>
            <a:prstGeom prst="rect">
              <a:avLst/>
            </a:prstGeom>
            <a:pattFill prst="wdUpDiag">
              <a:fgClr>
                <a:srgbClr val="F8FCFE"/>
              </a:fgClr>
              <a:bgClr>
                <a:schemeClr val="bg1"/>
              </a:bgClr>
            </a:patt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思源黑体 CN Normal" panose="020B0400000000000000" charset="-122"/>
              </a:endParaRPr>
            </a:p>
          </p:txBody>
        </p:sp>
      </p:grpSp>
      <p:sp>
        <p:nvSpPr>
          <p:cNvPr id="17" name="矩形 16"/>
          <p:cNvSpPr/>
          <p:nvPr/>
        </p:nvSpPr>
        <p:spPr>
          <a:xfrm>
            <a:off x="2811423" y="266832"/>
            <a:ext cx="6591676" cy="707886"/>
          </a:xfrm>
          <a:prstGeom prst="rect">
            <a:avLst/>
          </a:prstGeom>
        </p:spPr>
        <p:txBody>
          <a:bodyPr wrap="none">
            <a:spAutoFit/>
          </a:bodyPr>
          <a:lstStyle/>
          <a:p>
            <a:pPr algn="ctr"/>
            <a:r>
              <a:rPr lang="en-US" altLang="en-US" sz="4000" b="1" dirty="0">
                <a:solidFill>
                  <a:srgbClr val="21176F"/>
                </a:solidFill>
                <a:latin typeface="Calibri" panose="020F0502020204030204" pitchFamily="34" charset="0"/>
                <a:cs typeface="Calibri" panose="020F0502020204030204" pitchFamily="34" charset="0"/>
              </a:rPr>
              <a:t>Secondary Personality Pattern</a:t>
            </a:r>
            <a:endParaRPr lang="zh-CN" altLang="en-US" sz="4000" b="1" dirty="0">
              <a:solidFill>
                <a:schemeClr val="accent5"/>
              </a:solidFill>
              <a:latin typeface="Calibri" panose="020F0502020204030204" pitchFamily="34" charset="0"/>
              <a:ea typeface="思源黑体 CN Normal" panose="020B0400000000000000" charset="-122"/>
              <a:cs typeface="Calibri" panose="020F0502020204030204" pitchFamily="34" charset="0"/>
            </a:endParaRPr>
          </a:p>
        </p:txBody>
      </p:sp>
      <p:cxnSp>
        <p:nvCxnSpPr>
          <p:cNvPr id="40" name="Straight Connector 39">
            <a:extLst>
              <a:ext uri="{FF2B5EF4-FFF2-40B4-BE49-F238E27FC236}">
                <a16:creationId xmlns:a16="http://schemas.microsoft.com/office/drawing/2014/main" id="{7278822D-AE23-4BC5-8C1B-56A51E8498C2}"/>
              </a:ext>
            </a:extLst>
          </p:cNvPr>
          <p:cNvCxnSpPr/>
          <p:nvPr/>
        </p:nvCxnSpPr>
        <p:spPr>
          <a:xfrm>
            <a:off x="723900" y="1085850"/>
            <a:ext cx="10912196" cy="0"/>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39" name="Freeform 5">
            <a:extLst>
              <a:ext uri="{FF2B5EF4-FFF2-40B4-BE49-F238E27FC236}">
                <a16:creationId xmlns:a16="http://schemas.microsoft.com/office/drawing/2014/main" id="{03ACBCD1-4353-4522-9F44-84F0C590AC88}"/>
              </a:ext>
            </a:extLst>
          </p:cNvPr>
          <p:cNvSpPr/>
          <p:nvPr/>
        </p:nvSpPr>
        <p:spPr bwMode="auto">
          <a:xfrm>
            <a:off x="2237200" y="3566275"/>
            <a:ext cx="971551" cy="623887"/>
          </a:xfrm>
          <a:custGeom>
            <a:avLst/>
            <a:gdLst>
              <a:gd name="T0" fmla="*/ 612 w 612"/>
              <a:gd name="T1" fmla="*/ 393 h 393"/>
              <a:gd name="T2" fmla="*/ 306 w 612"/>
              <a:gd name="T3" fmla="*/ 287 h 393"/>
              <a:gd name="T4" fmla="*/ 0 w 612"/>
              <a:gd name="T5" fmla="*/ 393 h 393"/>
              <a:gd name="T6" fmla="*/ 0 w 612"/>
              <a:gd name="T7" fmla="*/ 0 h 393"/>
              <a:gd name="T8" fmla="*/ 612 w 612"/>
              <a:gd name="T9" fmla="*/ 0 h 393"/>
              <a:gd name="T10" fmla="*/ 612 w 612"/>
              <a:gd name="T11" fmla="*/ 393 h 393"/>
            </a:gdLst>
            <a:ahLst/>
            <a:cxnLst>
              <a:cxn ang="0">
                <a:pos x="T0" y="T1"/>
              </a:cxn>
              <a:cxn ang="0">
                <a:pos x="T2" y="T3"/>
              </a:cxn>
              <a:cxn ang="0">
                <a:pos x="T4" y="T5"/>
              </a:cxn>
              <a:cxn ang="0">
                <a:pos x="T6" y="T7"/>
              </a:cxn>
              <a:cxn ang="0">
                <a:pos x="T8" y="T9"/>
              </a:cxn>
              <a:cxn ang="0">
                <a:pos x="T10" y="T11"/>
              </a:cxn>
            </a:cxnLst>
            <a:rect l="0" t="0" r="r" b="b"/>
            <a:pathLst>
              <a:path w="612" h="393">
                <a:moveTo>
                  <a:pt x="612" y="393"/>
                </a:moveTo>
                <a:lnTo>
                  <a:pt x="306" y="287"/>
                </a:lnTo>
                <a:lnTo>
                  <a:pt x="0" y="393"/>
                </a:lnTo>
                <a:lnTo>
                  <a:pt x="0" y="0"/>
                </a:lnTo>
                <a:lnTo>
                  <a:pt x="612" y="0"/>
                </a:lnTo>
                <a:lnTo>
                  <a:pt x="612" y="393"/>
                </a:lnTo>
                <a:close/>
              </a:path>
            </a:pathLst>
          </a:custGeom>
          <a:solidFill>
            <a:schemeClr val="accent1"/>
          </a:solidFill>
          <a:ln>
            <a:noFill/>
          </a:ln>
        </p:spPr>
        <p:txBody>
          <a:bodyPr vert="horz" wrap="square" lIns="91440" tIns="45720" rIns="91440" bIns="45720" numCol="1" anchor="t" anchorCtr="0" compatLnSpc="1"/>
          <a:lstStyle/>
          <a:p>
            <a:endParaRPr lang="zh-CN" altLang="en-US">
              <a:ea typeface="思源黑体 CN Normal" panose="020B0400000000000000" charset="-122"/>
            </a:endParaRPr>
          </a:p>
        </p:txBody>
      </p:sp>
      <p:sp>
        <p:nvSpPr>
          <p:cNvPr id="41" name="矩形 3">
            <a:extLst>
              <a:ext uri="{FF2B5EF4-FFF2-40B4-BE49-F238E27FC236}">
                <a16:creationId xmlns:a16="http://schemas.microsoft.com/office/drawing/2014/main" id="{F1E2E9E7-607E-427B-96D2-5257A1256B31}"/>
              </a:ext>
            </a:extLst>
          </p:cNvPr>
          <p:cNvSpPr/>
          <p:nvPr/>
        </p:nvSpPr>
        <p:spPr>
          <a:xfrm>
            <a:off x="1079169" y="5187515"/>
            <a:ext cx="3305931" cy="880113"/>
          </a:xfrm>
          <a:prstGeom prst="rect">
            <a:avLst/>
          </a:prstGeom>
        </p:spPr>
        <p:txBody>
          <a:bodyPr wrap="square">
            <a:spAutoFit/>
          </a:bodyPr>
          <a:lstStyle/>
          <a:p>
            <a:pPr algn="ctr">
              <a:lnSpc>
                <a:spcPct val="120000"/>
              </a:lnSpc>
            </a:pPr>
            <a:r>
              <a:rPr lang="en-US" sz="2400" b="1" dirty="0">
                <a:solidFill>
                  <a:schemeClr val="tx1">
                    <a:lumMod val="75000"/>
                    <a:lumOff val="25000"/>
                  </a:schemeClr>
                </a:solidFill>
                <a:latin typeface="Calibri" panose="020F0502020204030204" pitchFamily="34" charset="0"/>
                <a:ea typeface="思源黑体 CN Normal" panose="02010600030101010101" charset="-122"/>
                <a:cs typeface="Calibri" panose="020F0502020204030204" pitchFamily="34" charset="0"/>
              </a:rPr>
              <a:t>(respectful, conforming)</a:t>
            </a:r>
          </a:p>
          <a:p>
            <a:pPr algn="ctr">
              <a:lnSpc>
                <a:spcPct val="120000"/>
              </a:lnSpc>
            </a:pPr>
            <a:endParaRPr lang="zh-CN" altLang="en-US" sz="2000" b="1" dirty="0">
              <a:solidFill>
                <a:schemeClr val="tx1">
                  <a:lumMod val="75000"/>
                  <a:lumOff val="25000"/>
                </a:schemeClr>
              </a:solidFill>
              <a:latin typeface="思源黑体 CN Normal" panose="02010600030101010101" charset="-122"/>
              <a:ea typeface="思源黑体 CN Normal" panose="02010600030101010101" charset="-122"/>
              <a:cs typeface="Lato Light" panose="02010600030101010101"/>
            </a:endParaRPr>
          </a:p>
        </p:txBody>
      </p:sp>
      <p:sp>
        <p:nvSpPr>
          <p:cNvPr id="42" name="矩形 4">
            <a:extLst>
              <a:ext uri="{FF2B5EF4-FFF2-40B4-BE49-F238E27FC236}">
                <a16:creationId xmlns:a16="http://schemas.microsoft.com/office/drawing/2014/main" id="{0CD49623-A966-40B1-92C7-268F3341D2CD}"/>
              </a:ext>
            </a:extLst>
          </p:cNvPr>
          <p:cNvSpPr/>
          <p:nvPr/>
        </p:nvSpPr>
        <p:spPr>
          <a:xfrm>
            <a:off x="1455532" y="4399395"/>
            <a:ext cx="2553207" cy="584775"/>
          </a:xfrm>
          <a:prstGeom prst="rect">
            <a:avLst/>
          </a:prstGeom>
        </p:spPr>
        <p:txBody>
          <a:bodyPr wrap="square">
            <a:spAutoFit/>
          </a:bodyPr>
          <a:lstStyle/>
          <a:p>
            <a:pPr algn="ctr"/>
            <a:r>
              <a:rPr lang="en-US" altLang="zh-CN" sz="3200" b="1" dirty="0">
                <a:solidFill>
                  <a:schemeClr val="accent1"/>
                </a:solidFill>
                <a:latin typeface="Calibri" panose="020F0502020204030204" pitchFamily="34" charset="0"/>
                <a:ea typeface="思源黑体 CN Normal" panose="020B0400000000000000" charset="-122"/>
                <a:cs typeface="Calibri" panose="020F0502020204030204" pitchFamily="34" charset="0"/>
              </a:rPr>
              <a:t>Conscientious</a:t>
            </a:r>
            <a:endParaRPr lang="zh-CN" altLang="en-US" sz="3200" b="1" dirty="0">
              <a:solidFill>
                <a:schemeClr val="accent1"/>
              </a:solidFill>
              <a:latin typeface="Calibri" panose="020F0502020204030204" pitchFamily="34" charset="0"/>
              <a:ea typeface="思源黑体 CN Normal" panose="020B0400000000000000" charset="-122"/>
              <a:cs typeface="Calibri" panose="020F0502020204030204" pitchFamily="34" charset="0"/>
            </a:endParaRPr>
          </a:p>
        </p:txBody>
      </p:sp>
      <p:grpSp>
        <p:nvGrpSpPr>
          <p:cNvPr id="43" name="组合 5">
            <a:extLst>
              <a:ext uri="{FF2B5EF4-FFF2-40B4-BE49-F238E27FC236}">
                <a16:creationId xmlns:a16="http://schemas.microsoft.com/office/drawing/2014/main" id="{993727B4-B8E1-48C4-808A-334A76CAE922}"/>
              </a:ext>
            </a:extLst>
          </p:cNvPr>
          <p:cNvGrpSpPr/>
          <p:nvPr/>
        </p:nvGrpSpPr>
        <p:grpSpPr>
          <a:xfrm>
            <a:off x="1834700" y="2016001"/>
            <a:ext cx="1776550" cy="1776550"/>
            <a:chOff x="1606750" y="1950164"/>
            <a:chExt cx="1776550" cy="1776550"/>
          </a:xfrm>
        </p:grpSpPr>
        <p:sp>
          <p:nvSpPr>
            <p:cNvPr id="44" name="椭圆 6">
              <a:extLst>
                <a:ext uri="{FF2B5EF4-FFF2-40B4-BE49-F238E27FC236}">
                  <a16:creationId xmlns:a16="http://schemas.microsoft.com/office/drawing/2014/main" id="{2511377D-0230-4D2F-9006-4C52BBD06D3A}"/>
                </a:ext>
              </a:extLst>
            </p:cNvPr>
            <p:cNvSpPr/>
            <p:nvPr/>
          </p:nvSpPr>
          <p:spPr>
            <a:xfrm>
              <a:off x="1606750" y="1950164"/>
              <a:ext cx="1776550" cy="1776550"/>
            </a:xfrm>
            <a:prstGeom prst="ellipse">
              <a:avLst/>
            </a:prstGeom>
            <a:solidFill>
              <a:schemeClr val="bg2"/>
            </a:solidFill>
            <a:ln w="38100">
              <a:solidFill>
                <a:schemeClr val="accent1"/>
              </a:solid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solidFill>
                    <a:schemeClr val="tx2">
                      <a:lumMod val="75000"/>
                      <a:lumOff val="25000"/>
                    </a:schemeClr>
                  </a:solidFill>
                  <a:latin typeface="FontAwesome" pitchFamily="2" charset="0"/>
                  <a:ea typeface="思源黑体 CN Normal" panose="020B0400000000000000" charset="-122"/>
                </a:rPr>
                <a:t></a:t>
              </a:r>
            </a:p>
          </p:txBody>
        </p:sp>
        <p:sp>
          <p:nvSpPr>
            <p:cNvPr id="45" name="椭圆 7">
              <a:extLst>
                <a:ext uri="{FF2B5EF4-FFF2-40B4-BE49-F238E27FC236}">
                  <a16:creationId xmlns:a16="http://schemas.microsoft.com/office/drawing/2014/main" id="{61A6843B-8C23-4374-AD02-ADD77F8CE39F}"/>
                </a:ext>
              </a:extLst>
            </p:cNvPr>
            <p:cNvSpPr/>
            <p:nvPr/>
          </p:nvSpPr>
          <p:spPr>
            <a:xfrm>
              <a:off x="1701264" y="2044678"/>
              <a:ext cx="1587522" cy="158752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solidFill>
                    <a:schemeClr val="bg1"/>
                  </a:solidFill>
                  <a:latin typeface="Calibri" panose="020F0502020204030204" pitchFamily="34" charset="0"/>
                  <a:ea typeface="思源黑体 CN Normal" panose="020B0400000000000000" charset="-122"/>
                  <a:cs typeface="Calibri" panose="020F0502020204030204" pitchFamily="34" charset="0"/>
                </a:rPr>
                <a:t>6</a:t>
              </a:r>
            </a:p>
            <a:p>
              <a:pPr algn="ctr"/>
              <a:r>
                <a:rPr lang="en-US" altLang="zh-CN" sz="2000" b="1" dirty="0">
                  <a:solidFill>
                    <a:schemeClr val="bg1"/>
                  </a:solidFill>
                  <a:latin typeface="Calibri" panose="020F0502020204030204" pitchFamily="34" charset="0"/>
                  <a:ea typeface="思源黑体 CN Normal" panose="020B0400000000000000" charset="-122"/>
                  <a:cs typeface="Calibri" panose="020F0502020204030204" pitchFamily="34" charset="0"/>
                </a:rPr>
                <a:t>Level </a:t>
              </a:r>
              <a:r>
                <a:rPr lang="en-US" altLang="zh-CN" sz="2000" b="1" i="1" dirty="0">
                  <a:solidFill>
                    <a:schemeClr val="bg1"/>
                  </a:solidFill>
                  <a:latin typeface="Calibri" panose="020F0502020204030204" pitchFamily="34" charset="0"/>
                  <a:ea typeface="思源黑体 CN Normal" panose="020B0400000000000000" charset="-122"/>
                  <a:cs typeface="Calibri" panose="020F0502020204030204" pitchFamily="34" charset="0"/>
                </a:rPr>
                <a:t>a</a:t>
              </a:r>
            </a:p>
          </p:txBody>
        </p:sp>
      </p:grpSp>
      <p:sp>
        <p:nvSpPr>
          <p:cNvPr id="16" name="矩形 19">
            <a:extLst>
              <a:ext uri="{FF2B5EF4-FFF2-40B4-BE49-F238E27FC236}">
                <a16:creationId xmlns:a16="http://schemas.microsoft.com/office/drawing/2014/main" id="{16507DAE-9B62-40D4-9F88-C168D6C38C6E}"/>
              </a:ext>
            </a:extLst>
          </p:cNvPr>
          <p:cNvSpPr/>
          <p:nvPr/>
        </p:nvSpPr>
        <p:spPr>
          <a:xfrm>
            <a:off x="5090213" y="1923578"/>
            <a:ext cx="6545883" cy="3737946"/>
          </a:xfrm>
          <a:prstGeom prst="rect">
            <a:avLst/>
          </a:prstGeom>
        </p:spPr>
        <p:txBody>
          <a:bodyPr wrap="square">
            <a:spAutoFit/>
          </a:bodyPr>
          <a:lstStyle/>
          <a:p>
            <a:pPr marL="342900" indent="-342900">
              <a:lnSpc>
                <a:spcPct val="150000"/>
              </a:lnSpc>
              <a:buFont typeface="Arial" panose="020B0604020202020204" pitchFamily="34" charset="0"/>
              <a:buChar char="•"/>
            </a:pPr>
            <a:r>
              <a:rPr lang="en-US" sz="2000" dirty="0">
                <a:solidFill>
                  <a:schemeClr val="accent1"/>
                </a:solidFill>
                <a:latin typeface="+mj-lt"/>
              </a:rPr>
              <a:t>Dutiful and diligent</a:t>
            </a:r>
          </a:p>
          <a:p>
            <a:pPr marL="342900" indent="-342900">
              <a:lnSpc>
                <a:spcPct val="150000"/>
              </a:lnSpc>
              <a:buFont typeface="Arial" panose="020B0604020202020204" pitchFamily="34" charset="0"/>
              <a:buChar char="•"/>
            </a:pPr>
            <a:r>
              <a:rPr lang="en-US" sz="2000" dirty="0">
                <a:solidFill>
                  <a:schemeClr val="accent1"/>
                </a:solidFill>
                <a:latin typeface="+mj-lt"/>
              </a:rPr>
              <a:t>Strong work ethic and careful attention to detail</a:t>
            </a:r>
          </a:p>
          <a:p>
            <a:pPr marL="342900" indent="-342900">
              <a:lnSpc>
                <a:spcPct val="150000"/>
              </a:lnSpc>
              <a:buFont typeface="Arial" panose="020B0604020202020204" pitchFamily="34" charset="0"/>
              <a:buChar char="•"/>
            </a:pPr>
            <a:r>
              <a:rPr lang="en-US" sz="2000" dirty="0">
                <a:solidFill>
                  <a:schemeClr val="accent1"/>
                </a:solidFill>
                <a:latin typeface="+mj-lt"/>
              </a:rPr>
              <a:t>Loyal to political party and causes</a:t>
            </a:r>
          </a:p>
          <a:p>
            <a:pPr marL="342900" indent="-342900">
              <a:lnSpc>
                <a:spcPct val="150000"/>
              </a:lnSpc>
              <a:buFont typeface="Arial" panose="020B0604020202020204" pitchFamily="34" charset="0"/>
              <a:buChar char="•"/>
            </a:pPr>
            <a:r>
              <a:rPr lang="en-US" sz="2000" dirty="0">
                <a:solidFill>
                  <a:schemeClr val="accent1"/>
                </a:solidFill>
                <a:latin typeface="+mj-lt"/>
              </a:rPr>
              <a:t>Persistent in difficult circumstances</a:t>
            </a:r>
          </a:p>
          <a:p>
            <a:pPr marL="342900" indent="-342900">
              <a:lnSpc>
                <a:spcPct val="150000"/>
              </a:lnSpc>
              <a:buFont typeface="Arial" panose="020B0604020202020204" pitchFamily="34" charset="0"/>
              <a:buChar char="•"/>
            </a:pPr>
            <a:r>
              <a:rPr lang="en-US" sz="2000" dirty="0">
                <a:solidFill>
                  <a:schemeClr val="accent1"/>
                </a:solidFill>
                <a:latin typeface="+mj-lt"/>
              </a:rPr>
              <a:t>Formal, proper, and dignified</a:t>
            </a:r>
          </a:p>
          <a:p>
            <a:pPr marL="342900" indent="-342900">
              <a:lnSpc>
                <a:spcPct val="150000"/>
              </a:lnSpc>
              <a:buFont typeface="Arial" panose="020B0604020202020204" pitchFamily="34" charset="0"/>
              <a:buChar char="•"/>
            </a:pPr>
            <a:r>
              <a:rPr lang="en-US" sz="2000" dirty="0">
                <a:solidFill>
                  <a:schemeClr val="accent1"/>
                </a:solidFill>
                <a:latin typeface="+mj-lt"/>
              </a:rPr>
              <a:t>Hold strong moral principles and absolute certainty</a:t>
            </a:r>
          </a:p>
          <a:p>
            <a:pPr marL="342900" indent="-342900">
              <a:lnSpc>
                <a:spcPct val="150000"/>
              </a:lnSpc>
              <a:buFont typeface="Arial" panose="020B0604020202020204" pitchFamily="34" charset="0"/>
              <a:buChar char="•"/>
            </a:pPr>
            <a:r>
              <a:rPr lang="en-US" sz="2000" dirty="0">
                <a:solidFill>
                  <a:schemeClr val="accent1"/>
                </a:solidFill>
                <a:latin typeface="+mj-lt"/>
              </a:rPr>
              <a:t>Intolerant of deviance</a:t>
            </a:r>
          </a:p>
          <a:p>
            <a:pPr>
              <a:lnSpc>
                <a:spcPct val="150000"/>
              </a:lnSpc>
            </a:pPr>
            <a:endParaRPr lang="en-US" sz="2000" dirty="0">
              <a:solidFill>
                <a:schemeClr val="accent1"/>
              </a:solidFill>
              <a:latin typeface="+mj-lt"/>
            </a:endParaRPr>
          </a:p>
        </p:txBody>
      </p:sp>
    </p:spTree>
    <p:extLst>
      <p:ext uri="{BB962C8B-B14F-4D97-AF65-F5344CB8AC3E}">
        <p14:creationId xmlns:p14="http://schemas.microsoft.com/office/powerpoint/2010/main" val="26446692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2">
            <a:extLst>
              <a:ext uri="{FF2B5EF4-FFF2-40B4-BE49-F238E27FC236}">
                <a16:creationId xmlns:a16="http://schemas.microsoft.com/office/drawing/2014/main" id="{C26D2A91-6A1E-46EE-8421-6B69EB25D3D9}"/>
              </a:ext>
            </a:extLst>
          </p:cNvPr>
          <p:cNvGrpSpPr/>
          <p:nvPr/>
        </p:nvGrpSpPr>
        <p:grpSpPr>
          <a:xfrm>
            <a:off x="0" y="0"/>
            <a:ext cx="12192000" cy="6858000"/>
            <a:chOff x="0" y="0"/>
            <a:chExt cx="19200" cy="10800"/>
          </a:xfrm>
        </p:grpSpPr>
        <p:grpSp>
          <p:nvGrpSpPr>
            <p:cNvPr id="35" name="组合 1">
              <a:extLst>
                <a:ext uri="{FF2B5EF4-FFF2-40B4-BE49-F238E27FC236}">
                  <a16:creationId xmlns:a16="http://schemas.microsoft.com/office/drawing/2014/main" id="{2DF9097C-E7AE-4560-9EB4-A3B22B5A9DEE}"/>
                </a:ext>
              </a:extLst>
            </p:cNvPr>
            <p:cNvGrpSpPr/>
            <p:nvPr userDrawn="1"/>
          </p:nvGrpSpPr>
          <p:grpSpPr>
            <a:xfrm>
              <a:off x="0" y="0"/>
              <a:ext cx="19200" cy="10800"/>
              <a:chOff x="0" y="0"/>
              <a:chExt cx="19200" cy="10800"/>
            </a:xfrm>
          </p:grpSpPr>
          <p:sp>
            <p:nvSpPr>
              <p:cNvPr id="37" name="流程图: 手动输入 9">
                <a:extLst>
                  <a:ext uri="{FF2B5EF4-FFF2-40B4-BE49-F238E27FC236}">
                    <a16:creationId xmlns:a16="http://schemas.microsoft.com/office/drawing/2014/main" id="{0EAA6A05-31A5-4DF1-B538-D0CF9C1436E1}"/>
                  </a:ext>
                </a:extLst>
              </p:cNvPr>
              <p:cNvSpPr/>
              <p:nvPr userDrawn="1"/>
            </p:nvSpPr>
            <p:spPr>
              <a:xfrm rot="16200000" flipV="1">
                <a:off x="1377" y="-1377"/>
                <a:ext cx="10800" cy="13554"/>
              </a:xfrm>
              <a:prstGeom prst="flowChartManualInp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思源黑体 CN Normal" panose="020B0400000000000000" charset="-122"/>
                </a:endParaRPr>
              </a:p>
            </p:txBody>
          </p:sp>
          <p:sp>
            <p:nvSpPr>
              <p:cNvPr id="38" name="流程图: 手动输入 20">
                <a:extLst>
                  <a:ext uri="{FF2B5EF4-FFF2-40B4-BE49-F238E27FC236}">
                    <a16:creationId xmlns:a16="http://schemas.microsoft.com/office/drawing/2014/main" id="{52FCC8D4-6EB0-4E73-AEC1-BC146D68D1EA}"/>
                  </a:ext>
                </a:extLst>
              </p:cNvPr>
              <p:cNvSpPr/>
              <p:nvPr userDrawn="1"/>
            </p:nvSpPr>
            <p:spPr>
              <a:xfrm rot="16200000" flipH="1">
                <a:off x="7114" y="-1286"/>
                <a:ext cx="10800" cy="13373"/>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1" fmla="*/ 0 w 10000"/>
                  <a:gd name="connsiteY0-2" fmla="*/ 3616 h 10000"/>
                  <a:gd name="connsiteX1-3" fmla="*/ 10000 w 10000"/>
                  <a:gd name="connsiteY1-4" fmla="*/ 0 h 10000"/>
                  <a:gd name="connsiteX2-5" fmla="*/ 10000 w 10000"/>
                  <a:gd name="connsiteY2-6" fmla="*/ 10000 h 10000"/>
                  <a:gd name="connsiteX3-7" fmla="*/ 0 w 10000"/>
                  <a:gd name="connsiteY3-8" fmla="*/ 10000 h 10000"/>
                  <a:gd name="connsiteX4-9" fmla="*/ 0 w 10000"/>
                  <a:gd name="connsiteY4-10" fmla="*/ 3616 h 10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10000">
                    <a:moveTo>
                      <a:pt x="0" y="3616"/>
                    </a:moveTo>
                    <a:lnTo>
                      <a:pt x="10000" y="0"/>
                    </a:lnTo>
                    <a:lnTo>
                      <a:pt x="10000" y="10000"/>
                    </a:lnTo>
                    <a:lnTo>
                      <a:pt x="0" y="10000"/>
                    </a:lnTo>
                    <a:lnTo>
                      <a:pt x="0" y="3616"/>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思源黑体 CN Normal" panose="020B0400000000000000" charset="-122"/>
                </a:endParaRPr>
              </a:p>
            </p:txBody>
          </p:sp>
        </p:grpSp>
        <p:sp>
          <p:nvSpPr>
            <p:cNvPr id="36" name="矩形 11">
              <a:extLst>
                <a:ext uri="{FF2B5EF4-FFF2-40B4-BE49-F238E27FC236}">
                  <a16:creationId xmlns:a16="http://schemas.microsoft.com/office/drawing/2014/main" id="{1266F087-4CB4-48CA-8FCA-291C6F437286}"/>
                </a:ext>
              </a:extLst>
            </p:cNvPr>
            <p:cNvSpPr/>
            <p:nvPr userDrawn="1"/>
          </p:nvSpPr>
          <p:spPr>
            <a:xfrm>
              <a:off x="390" y="330"/>
              <a:ext cx="18495" cy="10170"/>
            </a:xfrm>
            <a:prstGeom prst="rect">
              <a:avLst/>
            </a:prstGeom>
            <a:pattFill prst="wdUpDiag">
              <a:fgClr>
                <a:srgbClr val="F8FCFE"/>
              </a:fgClr>
              <a:bgClr>
                <a:schemeClr val="bg1"/>
              </a:bgClr>
            </a:patt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思源黑体 CN Normal" panose="020B0400000000000000" charset="-122"/>
              </a:endParaRPr>
            </a:p>
          </p:txBody>
        </p:sp>
      </p:grpSp>
      <p:sp>
        <p:nvSpPr>
          <p:cNvPr id="17" name="矩形 16"/>
          <p:cNvSpPr/>
          <p:nvPr/>
        </p:nvSpPr>
        <p:spPr>
          <a:xfrm>
            <a:off x="2672723" y="257753"/>
            <a:ext cx="6846554" cy="707886"/>
          </a:xfrm>
          <a:prstGeom prst="rect">
            <a:avLst/>
          </a:prstGeom>
        </p:spPr>
        <p:txBody>
          <a:bodyPr wrap="none">
            <a:spAutoFit/>
          </a:bodyPr>
          <a:lstStyle/>
          <a:p>
            <a:pPr algn="ctr"/>
            <a:r>
              <a:rPr lang="en-US" altLang="en-US" sz="4000" b="1" dirty="0">
                <a:solidFill>
                  <a:srgbClr val="21176F"/>
                </a:solidFill>
                <a:latin typeface="Calibri" panose="020F0502020204030204" pitchFamily="34" charset="0"/>
                <a:cs typeface="Calibri" panose="020F0502020204030204" pitchFamily="34" charset="0"/>
              </a:rPr>
              <a:t>Secondary Personality Pattern</a:t>
            </a:r>
            <a:endParaRPr lang="zh-CN" altLang="en-US" sz="4000" b="1" dirty="0">
              <a:solidFill>
                <a:schemeClr val="accent5"/>
              </a:solidFill>
              <a:latin typeface="Calibri" panose="020F0502020204030204" pitchFamily="34" charset="0"/>
              <a:ea typeface="思源黑体 CN Normal" panose="020B0400000000000000" charset="-122"/>
              <a:cs typeface="Calibri" panose="020F0502020204030204" pitchFamily="34" charset="0"/>
            </a:endParaRPr>
          </a:p>
        </p:txBody>
      </p:sp>
      <p:cxnSp>
        <p:nvCxnSpPr>
          <p:cNvPr id="40" name="Straight Connector 39">
            <a:extLst>
              <a:ext uri="{FF2B5EF4-FFF2-40B4-BE49-F238E27FC236}">
                <a16:creationId xmlns:a16="http://schemas.microsoft.com/office/drawing/2014/main" id="{7278822D-AE23-4BC5-8C1B-56A51E8498C2}"/>
              </a:ext>
            </a:extLst>
          </p:cNvPr>
          <p:cNvCxnSpPr/>
          <p:nvPr/>
        </p:nvCxnSpPr>
        <p:spPr>
          <a:xfrm>
            <a:off x="723900" y="1085850"/>
            <a:ext cx="10912196" cy="0"/>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39" name="Freeform 5">
            <a:extLst>
              <a:ext uri="{FF2B5EF4-FFF2-40B4-BE49-F238E27FC236}">
                <a16:creationId xmlns:a16="http://schemas.microsoft.com/office/drawing/2014/main" id="{03ACBCD1-4353-4522-9F44-84F0C590AC88}"/>
              </a:ext>
            </a:extLst>
          </p:cNvPr>
          <p:cNvSpPr/>
          <p:nvPr/>
        </p:nvSpPr>
        <p:spPr bwMode="auto">
          <a:xfrm>
            <a:off x="2195754" y="3464222"/>
            <a:ext cx="971551" cy="623887"/>
          </a:xfrm>
          <a:custGeom>
            <a:avLst/>
            <a:gdLst>
              <a:gd name="T0" fmla="*/ 612 w 612"/>
              <a:gd name="T1" fmla="*/ 393 h 393"/>
              <a:gd name="T2" fmla="*/ 306 w 612"/>
              <a:gd name="T3" fmla="*/ 287 h 393"/>
              <a:gd name="T4" fmla="*/ 0 w 612"/>
              <a:gd name="T5" fmla="*/ 393 h 393"/>
              <a:gd name="T6" fmla="*/ 0 w 612"/>
              <a:gd name="T7" fmla="*/ 0 h 393"/>
              <a:gd name="T8" fmla="*/ 612 w 612"/>
              <a:gd name="T9" fmla="*/ 0 h 393"/>
              <a:gd name="T10" fmla="*/ 612 w 612"/>
              <a:gd name="T11" fmla="*/ 393 h 393"/>
            </a:gdLst>
            <a:ahLst/>
            <a:cxnLst>
              <a:cxn ang="0">
                <a:pos x="T0" y="T1"/>
              </a:cxn>
              <a:cxn ang="0">
                <a:pos x="T2" y="T3"/>
              </a:cxn>
              <a:cxn ang="0">
                <a:pos x="T4" y="T5"/>
              </a:cxn>
              <a:cxn ang="0">
                <a:pos x="T6" y="T7"/>
              </a:cxn>
              <a:cxn ang="0">
                <a:pos x="T8" y="T9"/>
              </a:cxn>
              <a:cxn ang="0">
                <a:pos x="T10" y="T11"/>
              </a:cxn>
            </a:cxnLst>
            <a:rect l="0" t="0" r="r" b="b"/>
            <a:pathLst>
              <a:path w="612" h="393">
                <a:moveTo>
                  <a:pt x="612" y="393"/>
                </a:moveTo>
                <a:lnTo>
                  <a:pt x="306" y="287"/>
                </a:lnTo>
                <a:lnTo>
                  <a:pt x="0" y="393"/>
                </a:lnTo>
                <a:lnTo>
                  <a:pt x="0" y="0"/>
                </a:lnTo>
                <a:lnTo>
                  <a:pt x="612" y="0"/>
                </a:lnTo>
                <a:lnTo>
                  <a:pt x="612" y="393"/>
                </a:lnTo>
                <a:close/>
              </a:path>
            </a:pathLst>
          </a:custGeom>
          <a:solidFill>
            <a:schemeClr val="accent1"/>
          </a:solidFill>
          <a:ln>
            <a:noFill/>
          </a:ln>
        </p:spPr>
        <p:txBody>
          <a:bodyPr vert="horz" wrap="square" lIns="91440" tIns="45720" rIns="91440" bIns="45720" numCol="1" anchor="t" anchorCtr="0" compatLnSpc="1"/>
          <a:lstStyle/>
          <a:p>
            <a:endParaRPr lang="zh-CN" altLang="en-US">
              <a:ea typeface="思源黑体 CN Normal" panose="020B0400000000000000" charset="-122"/>
            </a:endParaRPr>
          </a:p>
        </p:txBody>
      </p:sp>
      <p:sp>
        <p:nvSpPr>
          <p:cNvPr id="41" name="矩形 3">
            <a:extLst>
              <a:ext uri="{FF2B5EF4-FFF2-40B4-BE49-F238E27FC236}">
                <a16:creationId xmlns:a16="http://schemas.microsoft.com/office/drawing/2014/main" id="{F1E2E9E7-607E-427B-96D2-5257A1256B31}"/>
              </a:ext>
            </a:extLst>
          </p:cNvPr>
          <p:cNvSpPr/>
          <p:nvPr/>
        </p:nvSpPr>
        <p:spPr>
          <a:xfrm>
            <a:off x="1057535" y="5048476"/>
            <a:ext cx="3230376" cy="880113"/>
          </a:xfrm>
          <a:prstGeom prst="rect">
            <a:avLst/>
          </a:prstGeom>
        </p:spPr>
        <p:txBody>
          <a:bodyPr wrap="square">
            <a:spAutoFit/>
          </a:bodyPr>
          <a:lstStyle/>
          <a:p>
            <a:pPr algn="ctr">
              <a:lnSpc>
                <a:spcPct val="120000"/>
              </a:lnSpc>
            </a:pPr>
            <a:r>
              <a:rPr lang="en-US" sz="2400" b="1" dirty="0">
                <a:solidFill>
                  <a:schemeClr val="tx1">
                    <a:lumMod val="75000"/>
                    <a:lumOff val="25000"/>
                  </a:schemeClr>
                </a:solidFill>
                <a:latin typeface="Calibri" panose="020F0502020204030204" pitchFamily="34" charset="0"/>
                <a:ea typeface="思源黑体 CN Normal" panose="02010600030101010101" charset="-122"/>
                <a:cs typeface="Calibri" panose="020F0502020204030204" pitchFamily="34" charset="0"/>
              </a:rPr>
              <a:t>(egocentric, narcissistic)</a:t>
            </a:r>
          </a:p>
          <a:p>
            <a:pPr algn="ctr">
              <a:lnSpc>
                <a:spcPct val="120000"/>
              </a:lnSpc>
            </a:pPr>
            <a:endParaRPr lang="zh-CN" altLang="en-US" sz="2000" b="1" dirty="0">
              <a:solidFill>
                <a:schemeClr val="tx1">
                  <a:lumMod val="75000"/>
                  <a:lumOff val="25000"/>
                </a:schemeClr>
              </a:solidFill>
              <a:latin typeface="思源黑体 CN Normal" panose="02010600030101010101" charset="-122"/>
              <a:ea typeface="思源黑体 CN Normal" panose="02010600030101010101" charset="-122"/>
              <a:cs typeface="Lato Light" panose="02010600030101010101"/>
            </a:endParaRPr>
          </a:p>
        </p:txBody>
      </p:sp>
      <p:sp>
        <p:nvSpPr>
          <p:cNvPr id="42" name="矩形 4">
            <a:extLst>
              <a:ext uri="{FF2B5EF4-FFF2-40B4-BE49-F238E27FC236}">
                <a16:creationId xmlns:a16="http://schemas.microsoft.com/office/drawing/2014/main" id="{0CD49623-A966-40B1-92C7-268F3341D2CD}"/>
              </a:ext>
            </a:extLst>
          </p:cNvPr>
          <p:cNvSpPr/>
          <p:nvPr/>
        </p:nvSpPr>
        <p:spPr>
          <a:xfrm>
            <a:off x="1677458" y="4275905"/>
            <a:ext cx="2104407" cy="584775"/>
          </a:xfrm>
          <a:prstGeom prst="rect">
            <a:avLst/>
          </a:prstGeom>
        </p:spPr>
        <p:txBody>
          <a:bodyPr wrap="square">
            <a:spAutoFit/>
          </a:bodyPr>
          <a:lstStyle/>
          <a:p>
            <a:pPr algn="ctr"/>
            <a:r>
              <a:rPr lang="en-US" altLang="zh-CN" sz="3200" b="1" dirty="0">
                <a:solidFill>
                  <a:schemeClr val="accent1"/>
                </a:solidFill>
                <a:latin typeface="Calibri" panose="020F0502020204030204" pitchFamily="34" charset="0"/>
                <a:ea typeface="思源黑体 CN Normal" panose="020B0400000000000000" charset="-122"/>
                <a:cs typeface="Calibri" panose="020F0502020204030204" pitchFamily="34" charset="0"/>
              </a:rPr>
              <a:t>Ambitious</a:t>
            </a:r>
            <a:endParaRPr lang="zh-CN" altLang="en-US" sz="3200" b="1" dirty="0">
              <a:solidFill>
                <a:schemeClr val="accent1"/>
              </a:solidFill>
              <a:latin typeface="Calibri" panose="020F0502020204030204" pitchFamily="34" charset="0"/>
              <a:ea typeface="思源黑体 CN Normal" panose="020B0400000000000000" charset="-122"/>
              <a:cs typeface="Calibri" panose="020F0502020204030204" pitchFamily="34" charset="0"/>
            </a:endParaRPr>
          </a:p>
        </p:txBody>
      </p:sp>
      <p:grpSp>
        <p:nvGrpSpPr>
          <p:cNvPr id="43" name="组合 5">
            <a:extLst>
              <a:ext uri="{FF2B5EF4-FFF2-40B4-BE49-F238E27FC236}">
                <a16:creationId xmlns:a16="http://schemas.microsoft.com/office/drawing/2014/main" id="{993727B4-B8E1-48C4-808A-334A76CAE922}"/>
              </a:ext>
            </a:extLst>
          </p:cNvPr>
          <p:cNvGrpSpPr/>
          <p:nvPr/>
        </p:nvGrpSpPr>
        <p:grpSpPr>
          <a:xfrm>
            <a:off x="1793254" y="1913948"/>
            <a:ext cx="1776550" cy="1776550"/>
            <a:chOff x="1606750" y="1950164"/>
            <a:chExt cx="1776550" cy="1776550"/>
          </a:xfrm>
        </p:grpSpPr>
        <p:sp>
          <p:nvSpPr>
            <p:cNvPr id="44" name="椭圆 6">
              <a:extLst>
                <a:ext uri="{FF2B5EF4-FFF2-40B4-BE49-F238E27FC236}">
                  <a16:creationId xmlns:a16="http://schemas.microsoft.com/office/drawing/2014/main" id="{2511377D-0230-4D2F-9006-4C52BBD06D3A}"/>
                </a:ext>
              </a:extLst>
            </p:cNvPr>
            <p:cNvSpPr/>
            <p:nvPr/>
          </p:nvSpPr>
          <p:spPr>
            <a:xfrm>
              <a:off x="1606750" y="1950164"/>
              <a:ext cx="1776550" cy="1776550"/>
            </a:xfrm>
            <a:prstGeom prst="ellipse">
              <a:avLst/>
            </a:prstGeom>
            <a:solidFill>
              <a:schemeClr val="bg2"/>
            </a:solidFill>
            <a:ln w="38100">
              <a:solidFill>
                <a:schemeClr val="accent1"/>
              </a:solid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solidFill>
                    <a:schemeClr val="tx2">
                      <a:lumMod val="75000"/>
                      <a:lumOff val="25000"/>
                    </a:schemeClr>
                  </a:solidFill>
                  <a:latin typeface="FontAwesome" pitchFamily="2" charset="0"/>
                  <a:ea typeface="思源黑体 CN Normal" panose="020B0400000000000000" charset="-122"/>
                </a:rPr>
                <a:t></a:t>
              </a:r>
            </a:p>
          </p:txBody>
        </p:sp>
        <p:sp>
          <p:nvSpPr>
            <p:cNvPr id="45" name="椭圆 7">
              <a:extLst>
                <a:ext uri="{FF2B5EF4-FFF2-40B4-BE49-F238E27FC236}">
                  <a16:creationId xmlns:a16="http://schemas.microsoft.com/office/drawing/2014/main" id="{61A6843B-8C23-4374-AD02-ADD77F8CE39F}"/>
                </a:ext>
              </a:extLst>
            </p:cNvPr>
            <p:cNvSpPr/>
            <p:nvPr/>
          </p:nvSpPr>
          <p:spPr>
            <a:xfrm>
              <a:off x="1701264" y="2044678"/>
              <a:ext cx="1587522" cy="158752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solidFill>
                    <a:schemeClr val="bg1"/>
                  </a:solidFill>
                  <a:latin typeface="Calibri" panose="020F0502020204030204" pitchFamily="34" charset="0"/>
                  <a:ea typeface="思源黑体 CN Normal" panose="020B0400000000000000" charset="-122"/>
                  <a:cs typeface="Calibri" panose="020F0502020204030204" pitchFamily="34" charset="0"/>
                </a:rPr>
                <a:t>2</a:t>
              </a:r>
            </a:p>
            <a:p>
              <a:pPr algn="ctr"/>
              <a:r>
                <a:rPr lang="en-US" altLang="zh-CN" sz="2000" b="1" dirty="0">
                  <a:solidFill>
                    <a:schemeClr val="bg1"/>
                  </a:solidFill>
                  <a:latin typeface="Calibri" panose="020F0502020204030204" pitchFamily="34" charset="0"/>
                  <a:ea typeface="思源黑体 CN Normal" panose="020B0400000000000000" charset="-122"/>
                  <a:cs typeface="Calibri" panose="020F0502020204030204" pitchFamily="34" charset="0"/>
                </a:rPr>
                <a:t>Level </a:t>
              </a:r>
              <a:r>
                <a:rPr lang="en-US" altLang="zh-CN" sz="2000" b="1" i="1" dirty="0">
                  <a:solidFill>
                    <a:schemeClr val="bg1"/>
                  </a:solidFill>
                  <a:latin typeface="Calibri" panose="020F0502020204030204" pitchFamily="34" charset="0"/>
                  <a:ea typeface="思源黑体 CN Normal" panose="020B0400000000000000" charset="-122"/>
                  <a:cs typeface="Calibri" panose="020F0502020204030204" pitchFamily="34" charset="0"/>
                </a:rPr>
                <a:t>a</a:t>
              </a:r>
              <a:endParaRPr lang="zh-CN" altLang="en-US" sz="2000" i="1" dirty="0">
                <a:solidFill>
                  <a:schemeClr val="bg1"/>
                </a:solidFill>
                <a:latin typeface="FontAwesome" pitchFamily="2" charset="0"/>
                <a:ea typeface="思源黑体 CN Normal" panose="020B0400000000000000" charset="-122"/>
              </a:endParaRPr>
            </a:p>
          </p:txBody>
        </p:sp>
      </p:grpSp>
      <p:sp>
        <p:nvSpPr>
          <p:cNvPr id="47" name="矩形 19">
            <a:extLst>
              <a:ext uri="{FF2B5EF4-FFF2-40B4-BE49-F238E27FC236}">
                <a16:creationId xmlns:a16="http://schemas.microsoft.com/office/drawing/2014/main" id="{5A1F2B44-4384-467B-90ED-2AE1C8516C44}"/>
              </a:ext>
            </a:extLst>
          </p:cNvPr>
          <p:cNvSpPr/>
          <p:nvPr/>
        </p:nvSpPr>
        <p:spPr>
          <a:xfrm>
            <a:off x="5031716" y="2021691"/>
            <a:ext cx="6756842" cy="2814617"/>
          </a:xfrm>
          <a:prstGeom prst="rect">
            <a:avLst/>
          </a:prstGeom>
        </p:spPr>
        <p:txBody>
          <a:bodyPr wrap="square">
            <a:spAutoFit/>
          </a:bodyPr>
          <a:lstStyle/>
          <a:p>
            <a:pPr marL="342900" indent="-342900">
              <a:lnSpc>
                <a:spcPct val="150000"/>
              </a:lnSpc>
              <a:buFont typeface="Arial" panose="020B0604020202020204" pitchFamily="34" charset="0"/>
              <a:buChar char="•"/>
            </a:pPr>
            <a:r>
              <a:rPr lang="en-US" sz="2000" dirty="0">
                <a:solidFill>
                  <a:schemeClr val="accent5"/>
                </a:solidFill>
                <a:latin typeface="+mj-lt"/>
              </a:rPr>
              <a:t>Bold, competitive, self-assured, and optimistic</a:t>
            </a:r>
          </a:p>
          <a:p>
            <a:pPr marL="342900" indent="-342900">
              <a:lnSpc>
                <a:spcPct val="150000"/>
              </a:lnSpc>
              <a:buFont typeface="Arial" panose="020B0604020202020204" pitchFamily="34" charset="0"/>
              <a:buChar char="•"/>
            </a:pPr>
            <a:r>
              <a:rPr lang="en-US" sz="2000" dirty="0">
                <a:solidFill>
                  <a:schemeClr val="accent5"/>
                </a:solidFill>
                <a:latin typeface="+mj-lt"/>
              </a:rPr>
              <a:t>Self-confident; believe in themselves and their talents</a:t>
            </a:r>
          </a:p>
          <a:p>
            <a:pPr marL="342900" indent="-342900">
              <a:lnSpc>
                <a:spcPct val="150000"/>
              </a:lnSpc>
              <a:buFont typeface="Arial" panose="020B0604020202020204" pitchFamily="34" charset="0"/>
              <a:buChar char="•"/>
            </a:pPr>
            <a:r>
              <a:rPr lang="en-US" sz="2000" dirty="0">
                <a:solidFill>
                  <a:schemeClr val="accent5"/>
                </a:solidFill>
                <a:latin typeface="+mj-lt"/>
              </a:rPr>
              <a:t>Ambitious; achievement oriented</a:t>
            </a:r>
          </a:p>
          <a:p>
            <a:pPr marL="342900" indent="-342900">
              <a:lnSpc>
                <a:spcPct val="150000"/>
              </a:lnSpc>
              <a:buFont typeface="Arial" panose="020B0604020202020204" pitchFamily="34" charset="0"/>
              <a:buChar char="•"/>
            </a:pPr>
            <a:r>
              <a:rPr lang="en-US" sz="2000" dirty="0">
                <a:solidFill>
                  <a:schemeClr val="accent5"/>
                </a:solidFill>
                <a:latin typeface="+mj-lt"/>
              </a:rPr>
              <a:t>Skilled at using charm to persuade others</a:t>
            </a:r>
          </a:p>
          <a:p>
            <a:pPr marL="342900" indent="-342900">
              <a:lnSpc>
                <a:spcPct val="150000"/>
              </a:lnSpc>
              <a:buFont typeface="Arial" panose="020B0604020202020204" pitchFamily="34" charset="0"/>
              <a:buChar char="•"/>
            </a:pPr>
            <a:r>
              <a:rPr lang="en-US" sz="2000" dirty="0">
                <a:solidFill>
                  <a:schemeClr val="accent5"/>
                </a:solidFill>
                <a:latin typeface="+mj-lt"/>
              </a:rPr>
              <a:t>Expect others to recognize their special qualities</a:t>
            </a:r>
          </a:p>
          <a:p>
            <a:pPr marL="342900" indent="-342900">
              <a:lnSpc>
                <a:spcPct val="150000"/>
              </a:lnSpc>
              <a:buFont typeface="Arial" panose="020B0604020202020204" pitchFamily="34" charset="0"/>
              <a:buChar char="•"/>
            </a:pPr>
            <a:r>
              <a:rPr lang="en-US" sz="2000" dirty="0">
                <a:solidFill>
                  <a:schemeClr val="accent5"/>
                </a:solidFill>
                <a:latin typeface="+mj-lt"/>
              </a:rPr>
              <a:t>May act as though entitled</a:t>
            </a:r>
          </a:p>
        </p:txBody>
      </p:sp>
    </p:spTree>
    <p:extLst>
      <p:ext uri="{BB962C8B-B14F-4D97-AF65-F5344CB8AC3E}">
        <p14:creationId xmlns:p14="http://schemas.microsoft.com/office/powerpoint/2010/main" val="1082774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2">
            <a:extLst>
              <a:ext uri="{FF2B5EF4-FFF2-40B4-BE49-F238E27FC236}">
                <a16:creationId xmlns:a16="http://schemas.microsoft.com/office/drawing/2014/main" id="{C26D2A91-6A1E-46EE-8421-6B69EB25D3D9}"/>
              </a:ext>
            </a:extLst>
          </p:cNvPr>
          <p:cNvGrpSpPr/>
          <p:nvPr/>
        </p:nvGrpSpPr>
        <p:grpSpPr>
          <a:xfrm>
            <a:off x="0" y="0"/>
            <a:ext cx="12192000" cy="6858000"/>
            <a:chOff x="0" y="0"/>
            <a:chExt cx="19200" cy="10800"/>
          </a:xfrm>
        </p:grpSpPr>
        <p:grpSp>
          <p:nvGrpSpPr>
            <p:cNvPr id="35" name="组合 1">
              <a:extLst>
                <a:ext uri="{FF2B5EF4-FFF2-40B4-BE49-F238E27FC236}">
                  <a16:creationId xmlns:a16="http://schemas.microsoft.com/office/drawing/2014/main" id="{2DF9097C-E7AE-4560-9EB4-A3B22B5A9DEE}"/>
                </a:ext>
              </a:extLst>
            </p:cNvPr>
            <p:cNvGrpSpPr/>
            <p:nvPr userDrawn="1"/>
          </p:nvGrpSpPr>
          <p:grpSpPr>
            <a:xfrm>
              <a:off x="0" y="0"/>
              <a:ext cx="19200" cy="10800"/>
              <a:chOff x="0" y="0"/>
              <a:chExt cx="19200" cy="10800"/>
            </a:xfrm>
          </p:grpSpPr>
          <p:sp>
            <p:nvSpPr>
              <p:cNvPr id="37" name="流程图: 手动输入 9">
                <a:extLst>
                  <a:ext uri="{FF2B5EF4-FFF2-40B4-BE49-F238E27FC236}">
                    <a16:creationId xmlns:a16="http://schemas.microsoft.com/office/drawing/2014/main" id="{0EAA6A05-31A5-4DF1-B538-D0CF9C1436E1}"/>
                  </a:ext>
                </a:extLst>
              </p:cNvPr>
              <p:cNvSpPr/>
              <p:nvPr userDrawn="1"/>
            </p:nvSpPr>
            <p:spPr>
              <a:xfrm rot="16200000" flipV="1">
                <a:off x="1377" y="-1377"/>
                <a:ext cx="10800" cy="13554"/>
              </a:xfrm>
              <a:prstGeom prst="flowChartManualInp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思源黑体 CN Normal" panose="020B0400000000000000" charset="-122"/>
                </a:endParaRPr>
              </a:p>
            </p:txBody>
          </p:sp>
          <p:sp>
            <p:nvSpPr>
              <p:cNvPr id="38" name="流程图: 手动输入 20">
                <a:extLst>
                  <a:ext uri="{FF2B5EF4-FFF2-40B4-BE49-F238E27FC236}">
                    <a16:creationId xmlns:a16="http://schemas.microsoft.com/office/drawing/2014/main" id="{52FCC8D4-6EB0-4E73-AEC1-BC146D68D1EA}"/>
                  </a:ext>
                </a:extLst>
              </p:cNvPr>
              <p:cNvSpPr/>
              <p:nvPr userDrawn="1"/>
            </p:nvSpPr>
            <p:spPr>
              <a:xfrm rot="16200000" flipH="1">
                <a:off x="7114" y="-1286"/>
                <a:ext cx="10800" cy="13373"/>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1" fmla="*/ 0 w 10000"/>
                  <a:gd name="connsiteY0-2" fmla="*/ 3616 h 10000"/>
                  <a:gd name="connsiteX1-3" fmla="*/ 10000 w 10000"/>
                  <a:gd name="connsiteY1-4" fmla="*/ 0 h 10000"/>
                  <a:gd name="connsiteX2-5" fmla="*/ 10000 w 10000"/>
                  <a:gd name="connsiteY2-6" fmla="*/ 10000 h 10000"/>
                  <a:gd name="connsiteX3-7" fmla="*/ 0 w 10000"/>
                  <a:gd name="connsiteY3-8" fmla="*/ 10000 h 10000"/>
                  <a:gd name="connsiteX4-9" fmla="*/ 0 w 10000"/>
                  <a:gd name="connsiteY4-10" fmla="*/ 3616 h 10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10000">
                    <a:moveTo>
                      <a:pt x="0" y="3616"/>
                    </a:moveTo>
                    <a:lnTo>
                      <a:pt x="10000" y="0"/>
                    </a:lnTo>
                    <a:lnTo>
                      <a:pt x="10000" y="10000"/>
                    </a:lnTo>
                    <a:lnTo>
                      <a:pt x="0" y="10000"/>
                    </a:lnTo>
                    <a:lnTo>
                      <a:pt x="0" y="3616"/>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思源黑体 CN Normal" panose="020B0400000000000000" charset="-122"/>
                </a:endParaRPr>
              </a:p>
            </p:txBody>
          </p:sp>
        </p:grpSp>
        <p:sp>
          <p:nvSpPr>
            <p:cNvPr id="36" name="矩形 11">
              <a:extLst>
                <a:ext uri="{FF2B5EF4-FFF2-40B4-BE49-F238E27FC236}">
                  <a16:creationId xmlns:a16="http://schemas.microsoft.com/office/drawing/2014/main" id="{1266F087-4CB4-48CA-8FCA-291C6F437286}"/>
                </a:ext>
              </a:extLst>
            </p:cNvPr>
            <p:cNvSpPr/>
            <p:nvPr userDrawn="1"/>
          </p:nvSpPr>
          <p:spPr>
            <a:xfrm>
              <a:off x="390" y="330"/>
              <a:ext cx="18495" cy="10170"/>
            </a:xfrm>
            <a:prstGeom prst="rect">
              <a:avLst/>
            </a:prstGeom>
            <a:pattFill prst="wdUpDiag">
              <a:fgClr>
                <a:srgbClr val="F8FCFE"/>
              </a:fgClr>
              <a:bgClr>
                <a:schemeClr val="bg1"/>
              </a:bgClr>
            </a:patt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思源黑体 CN Normal" panose="020B0400000000000000" charset="-122"/>
              </a:endParaRPr>
            </a:p>
          </p:txBody>
        </p:sp>
      </p:grpSp>
      <p:sp>
        <p:nvSpPr>
          <p:cNvPr id="17" name="矩形 16"/>
          <p:cNvSpPr/>
          <p:nvPr/>
        </p:nvSpPr>
        <p:spPr>
          <a:xfrm>
            <a:off x="2649833" y="302678"/>
            <a:ext cx="6918374" cy="707886"/>
          </a:xfrm>
          <a:prstGeom prst="rect">
            <a:avLst/>
          </a:prstGeom>
        </p:spPr>
        <p:txBody>
          <a:bodyPr wrap="square">
            <a:spAutoFit/>
          </a:bodyPr>
          <a:lstStyle/>
          <a:p>
            <a:pPr algn="ctr"/>
            <a:r>
              <a:rPr lang="en-US" altLang="en-US" sz="4000" b="1" dirty="0">
                <a:solidFill>
                  <a:srgbClr val="21176F"/>
                </a:solidFill>
                <a:latin typeface="Calibri" panose="020F0502020204030204" pitchFamily="34" charset="0"/>
                <a:cs typeface="Calibri" panose="020F0502020204030204" pitchFamily="34" charset="0"/>
              </a:rPr>
              <a:t>Subsidiary Personality Patterns</a:t>
            </a:r>
            <a:endParaRPr lang="zh-CN" altLang="en-US" sz="4000" b="1" dirty="0">
              <a:solidFill>
                <a:schemeClr val="accent5"/>
              </a:solidFill>
              <a:latin typeface="Calibri" panose="020F0502020204030204" pitchFamily="34" charset="0"/>
              <a:ea typeface="思源黑体 CN Normal" panose="020B0400000000000000" charset="-122"/>
              <a:cs typeface="Calibri" panose="020F0502020204030204" pitchFamily="34" charset="0"/>
            </a:endParaRPr>
          </a:p>
        </p:txBody>
      </p:sp>
      <p:cxnSp>
        <p:nvCxnSpPr>
          <p:cNvPr id="40" name="Straight Connector 39">
            <a:extLst>
              <a:ext uri="{FF2B5EF4-FFF2-40B4-BE49-F238E27FC236}">
                <a16:creationId xmlns:a16="http://schemas.microsoft.com/office/drawing/2014/main" id="{7278822D-AE23-4BC5-8C1B-56A51E8498C2}"/>
              </a:ext>
            </a:extLst>
          </p:cNvPr>
          <p:cNvCxnSpPr/>
          <p:nvPr/>
        </p:nvCxnSpPr>
        <p:spPr>
          <a:xfrm>
            <a:off x="723900" y="1085850"/>
            <a:ext cx="10912196" cy="0"/>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39" name="Freeform 5">
            <a:extLst>
              <a:ext uri="{FF2B5EF4-FFF2-40B4-BE49-F238E27FC236}">
                <a16:creationId xmlns:a16="http://schemas.microsoft.com/office/drawing/2014/main" id="{03ACBCD1-4353-4522-9F44-84F0C590AC88}"/>
              </a:ext>
            </a:extLst>
          </p:cNvPr>
          <p:cNvSpPr/>
          <p:nvPr/>
        </p:nvSpPr>
        <p:spPr bwMode="auto">
          <a:xfrm>
            <a:off x="1954612" y="2860349"/>
            <a:ext cx="971551" cy="623887"/>
          </a:xfrm>
          <a:custGeom>
            <a:avLst/>
            <a:gdLst>
              <a:gd name="T0" fmla="*/ 612 w 612"/>
              <a:gd name="T1" fmla="*/ 393 h 393"/>
              <a:gd name="T2" fmla="*/ 306 w 612"/>
              <a:gd name="T3" fmla="*/ 287 h 393"/>
              <a:gd name="T4" fmla="*/ 0 w 612"/>
              <a:gd name="T5" fmla="*/ 393 h 393"/>
              <a:gd name="T6" fmla="*/ 0 w 612"/>
              <a:gd name="T7" fmla="*/ 0 h 393"/>
              <a:gd name="T8" fmla="*/ 612 w 612"/>
              <a:gd name="T9" fmla="*/ 0 h 393"/>
              <a:gd name="T10" fmla="*/ 612 w 612"/>
              <a:gd name="T11" fmla="*/ 393 h 393"/>
            </a:gdLst>
            <a:ahLst/>
            <a:cxnLst>
              <a:cxn ang="0">
                <a:pos x="T0" y="T1"/>
              </a:cxn>
              <a:cxn ang="0">
                <a:pos x="T2" y="T3"/>
              </a:cxn>
              <a:cxn ang="0">
                <a:pos x="T4" y="T5"/>
              </a:cxn>
              <a:cxn ang="0">
                <a:pos x="T6" y="T7"/>
              </a:cxn>
              <a:cxn ang="0">
                <a:pos x="T8" y="T9"/>
              </a:cxn>
              <a:cxn ang="0">
                <a:pos x="T10" y="T11"/>
              </a:cxn>
            </a:cxnLst>
            <a:rect l="0" t="0" r="r" b="b"/>
            <a:pathLst>
              <a:path w="612" h="393">
                <a:moveTo>
                  <a:pt x="612" y="393"/>
                </a:moveTo>
                <a:lnTo>
                  <a:pt x="306" y="287"/>
                </a:lnTo>
                <a:lnTo>
                  <a:pt x="0" y="393"/>
                </a:lnTo>
                <a:lnTo>
                  <a:pt x="0" y="0"/>
                </a:lnTo>
                <a:lnTo>
                  <a:pt x="612" y="0"/>
                </a:lnTo>
                <a:lnTo>
                  <a:pt x="612" y="393"/>
                </a:lnTo>
                <a:close/>
              </a:path>
            </a:pathLst>
          </a:custGeom>
          <a:solidFill>
            <a:schemeClr val="accent1"/>
          </a:solidFill>
          <a:ln>
            <a:noFill/>
          </a:ln>
        </p:spPr>
        <p:txBody>
          <a:bodyPr vert="horz" wrap="square" lIns="91440" tIns="45720" rIns="91440" bIns="45720" numCol="1" anchor="t" anchorCtr="0" compatLnSpc="1"/>
          <a:lstStyle/>
          <a:p>
            <a:endParaRPr lang="zh-CN" altLang="en-US">
              <a:ea typeface="思源黑体 CN Normal" panose="020B0400000000000000" charset="-122"/>
            </a:endParaRPr>
          </a:p>
        </p:txBody>
      </p:sp>
      <p:sp>
        <p:nvSpPr>
          <p:cNvPr id="41" name="矩形 3">
            <a:extLst>
              <a:ext uri="{FF2B5EF4-FFF2-40B4-BE49-F238E27FC236}">
                <a16:creationId xmlns:a16="http://schemas.microsoft.com/office/drawing/2014/main" id="{F1E2E9E7-607E-427B-96D2-5257A1256B31}"/>
              </a:ext>
            </a:extLst>
          </p:cNvPr>
          <p:cNvSpPr/>
          <p:nvPr/>
        </p:nvSpPr>
        <p:spPr>
          <a:xfrm>
            <a:off x="816538" y="4106716"/>
            <a:ext cx="3247697" cy="505972"/>
          </a:xfrm>
          <a:prstGeom prst="rect">
            <a:avLst/>
          </a:prstGeom>
        </p:spPr>
        <p:txBody>
          <a:bodyPr wrap="square">
            <a:spAutoFit/>
          </a:bodyPr>
          <a:lstStyle/>
          <a:p>
            <a:pPr algn="ctr">
              <a:lnSpc>
                <a:spcPct val="120000"/>
              </a:lnSpc>
            </a:pPr>
            <a:r>
              <a:rPr lang="en-US" sz="2400" b="1" dirty="0">
                <a:solidFill>
                  <a:schemeClr val="tx1">
                    <a:lumMod val="75000"/>
                    <a:lumOff val="25000"/>
                  </a:schemeClr>
                </a:solidFill>
                <a:latin typeface="Calibri" panose="020F0502020204030204" pitchFamily="34" charset="0"/>
                <a:ea typeface="思源黑体 CN Normal" panose="02010600030101010101" charset="-122"/>
                <a:cs typeface="Calibri" panose="020F0502020204030204" pitchFamily="34" charset="0"/>
              </a:rPr>
              <a:t>(agreeable, conciliatory)</a:t>
            </a:r>
          </a:p>
        </p:txBody>
      </p:sp>
      <p:sp>
        <p:nvSpPr>
          <p:cNvPr id="42" name="矩形 4">
            <a:extLst>
              <a:ext uri="{FF2B5EF4-FFF2-40B4-BE49-F238E27FC236}">
                <a16:creationId xmlns:a16="http://schemas.microsoft.com/office/drawing/2014/main" id="{0CD49623-A966-40B1-92C7-268F3341D2CD}"/>
              </a:ext>
            </a:extLst>
          </p:cNvPr>
          <p:cNvSpPr/>
          <p:nvPr/>
        </p:nvSpPr>
        <p:spPr>
          <a:xfrm>
            <a:off x="929770" y="3536571"/>
            <a:ext cx="3005703" cy="584775"/>
          </a:xfrm>
          <a:prstGeom prst="rect">
            <a:avLst/>
          </a:prstGeom>
        </p:spPr>
        <p:txBody>
          <a:bodyPr wrap="square">
            <a:spAutoFit/>
          </a:bodyPr>
          <a:lstStyle/>
          <a:p>
            <a:pPr algn="ctr"/>
            <a:r>
              <a:rPr lang="en-US" altLang="zh-CN" sz="3200" b="1" dirty="0">
                <a:solidFill>
                  <a:schemeClr val="accent1"/>
                </a:solidFill>
                <a:latin typeface="Calibri" panose="020F0502020204030204" pitchFamily="34" charset="0"/>
                <a:ea typeface="思源黑体 CN Normal" panose="020B0400000000000000" charset="-122"/>
                <a:cs typeface="Calibri" panose="020F0502020204030204" pitchFamily="34" charset="0"/>
              </a:rPr>
              <a:t>Accommodating</a:t>
            </a:r>
            <a:endParaRPr lang="zh-CN" altLang="en-US" sz="3200" b="1" dirty="0">
              <a:solidFill>
                <a:schemeClr val="accent1"/>
              </a:solidFill>
              <a:latin typeface="Calibri" panose="020F0502020204030204" pitchFamily="34" charset="0"/>
              <a:ea typeface="思源黑体 CN Normal" panose="020B0400000000000000" charset="-122"/>
              <a:cs typeface="Calibri" panose="020F0502020204030204" pitchFamily="34" charset="0"/>
            </a:endParaRPr>
          </a:p>
        </p:txBody>
      </p:sp>
      <p:grpSp>
        <p:nvGrpSpPr>
          <p:cNvPr id="43" name="组合 5">
            <a:extLst>
              <a:ext uri="{FF2B5EF4-FFF2-40B4-BE49-F238E27FC236}">
                <a16:creationId xmlns:a16="http://schemas.microsoft.com/office/drawing/2014/main" id="{993727B4-B8E1-48C4-808A-334A76CAE922}"/>
              </a:ext>
            </a:extLst>
          </p:cNvPr>
          <p:cNvGrpSpPr/>
          <p:nvPr/>
        </p:nvGrpSpPr>
        <p:grpSpPr>
          <a:xfrm>
            <a:off x="1552112" y="1310075"/>
            <a:ext cx="1776550" cy="1776550"/>
            <a:chOff x="1606750" y="1950164"/>
            <a:chExt cx="1776550" cy="1776550"/>
          </a:xfrm>
        </p:grpSpPr>
        <p:sp>
          <p:nvSpPr>
            <p:cNvPr id="44" name="椭圆 6">
              <a:extLst>
                <a:ext uri="{FF2B5EF4-FFF2-40B4-BE49-F238E27FC236}">
                  <a16:creationId xmlns:a16="http://schemas.microsoft.com/office/drawing/2014/main" id="{2511377D-0230-4D2F-9006-4C52BBD06D3A}"/>
                </a:ext>
              </a:extLst>
            </p:cNvPr>
            <p:cNvSpPr/>
            <p:nvPr/>
          </p:nvSpPr>
          <p:spPr>
            <a:xfrm>
              <a:off x="1606750" y="1950164"/>
              <a:ext cx="1776550" cy="1776550"/>
            </a:xfrm>
            <a:prstGeom prst="ellipse">
              <a:avLst/>
            </a:prstGeom>
            <a:solidFill>
              <a:schemeClr val="bg2"/>
            </a:solidFill>
            <a:ln w="38100">
              <a:solidFill>
                <a:schemeClr val="accent1"/>
              </a:solid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solidFill>
                    <a:schemeClr val="tx2">
                      <a:lumMod val="75000"/>
                      <a:lumOff val="25000"/>
                    </a:schemeClr>
                  </a:solidFill>
                  <a:latin typeface="FontAwesome" pitchFamily="2" charset="0"/>
                  <a:ea typeface="思源黑体 CN Normal" panose="020B0400000000000000" charset="-122"/>
                </a:rPr>
                <a:t></a:t>
              </a:r>
            </a:p>
          </p:txBody>
        </p:sp>
        <p:sp>
          <p:nvSpPr>
            <p:cNvPr id="45" name="椭圆 7">
              <a:extLst>
                <a:ext uri="{FF2B5EF4-FFF2-40B4-BE49-F238E27FC236}">
                  <a16:creationId xmlns:a16="http://schemas.microsoft.com/office/drawing/2014/main" id="{61A6843B-8C23-4374-AD02-ADD77F8CE39F}"/>
                </a:ext>
              </a:extLst>
            </p:cNvPr>
            <p:cNvSpPr/>
            <p:nvPr/>
          </p:nvSpPr>
          <p:spPr>
            <a:xfrm>
              <a:off x="1701264" y="2044678"/>
              <a:ext cx="1587522" cy="158752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solidFill>
                    <a:schemeClr val="bg1"/>
                  </a:solidFill>
                  <a:latin typeface="Calibri" panose="020F0502020204030204" pitchFamily="34" charset="0"/>
                  <a:ea typeface="思源黑体 CN Normal" panose="020B0400000000000000" charset="-122"/>
                  <a:cs typeface="Calibri" panose="020F0502020204030204" pitchFamily="34" charset="0"/>
                </a:rPr>
                <a:t>4</a:t>
              </a:r>
            </a:p>
            <a:p>
              <a:pPr algn="ctr"/>
              <a:r>
                <a:rPr lang="en-US" altLang="zh-CN" sz="2000" b="1" dirty="0">
                  <a:solidFill>
                    <a:schemeClr val="bg1"/>
                  </a:solidFill>
                  <a:latin typeface="Calibri" panose="020F0502020204030204" pitchFamily="34" charset="0"/>
                  <a:ea typeface="思源黑体 CN Normal" panose="020B0400000000000000" charset="-122"/>
                  <a:cs typeface="Calibri" panose="020F0502020204030204" pitchFamily="34" charset="0"/>
                </a:rPr>
                <a:t>Level </a:t>
              </a:r>
              <a:r>
                <a:rPr lang="en-US" altLang="zh-CN" sz="2000" b="1" i="1" dirty="0">
                  <a:solidFill>
                    <a:schemeClr val="bg1"/>
                  </a:solidFill>
                  <a:latin typeface="Calibri" panose="020F0502020204030204" pitchFamily="34" charset="0"/>
                  <a:ea typeface="思源黑体 CN Normal" panose="020B0400000000000000" charset="-122"/>
                  <a:cs typeface="Calibri" panose="020F0502020204030204" pitchFamily="34" charset="0"/>
                </a:rPr>
                <a:t>a</a:t>
              </a:r>
              <a:r>
                <a:rPr lang="en-US" altLang="zh-CN" sz="2000" b="1" dirty="0">
                  <a:solidFill>
                    <a:schemeClr val="bg1"/>
                  </a:solidFill>
                  <a:latin typeface="Calibri" panose="020F0502020204030204" pitchFamily="34" charset="0"/>
                  <a:ea typeface="思源黑体 CN Normal" panose="020B0400000000000000" charset="-122"/>
                  <a:cs typeface="Calibri" panose="020F0502020204030204" pitchFamily="34" charset="0"/>
                </a:rPr>
                <a:t>-</a:t>
              </a:r>
              <a:endParaRPr lang="zh-CN" altLang="en-US" sz="2000" dirty="0">
                <a:solidFill>
                  <a:schemeClr val="bg1"/>
                </a:solidFill>
                <a:latin typeface="FontAwesome" pitchFamily="2" charset="0"/>
                <a:ea typeface="思源黑体 CN Normal" panose="020B0400000000000000" charset="-122"/>
              </a:endParaRPr>
            </a:p>
          </p:txBody>
        </p:sp>
      </p:grpSp>
      <p:sp>
        <p:nvSpPr>
          <p:cNvPr id="47" name="矩形 19">
            <a:extLst>
              <a:ext uri="{FF2B5EF4-FFF2-40B4-BE49-F238E27FC236}">
                <a16:creationId xmlns:a16="http://schemas.microsoft.com/office/drawing/2014/main" id="{5A1F2B44-4384-467B-90ED-2AE1C8516C44}"/>
              </a:ext>
            </a:extLst>
          </p:cNvPr>
          <p:cNvSpPr/>
          <p:nvPr/>
        </p:nvSpPr>
        <p:spPr>
          <a:xfrm>
            <a:off x="3700462" y="1248881"/>
            <a:ext cx="6985095" cy="2123017"/>
          </a:xfrm>
          <a:prstGeom prst="rect">
            <a:avLst/>
          </a:prstGeom>
        </p:spPr>
        <p:txBody>
          <a:bodyPr wrap="square">
            <a:spAutoFit/>
          </a:bodyPr>
          <a:lstStyle/>
          <a:p>
            <a:pPr marL="285750" lvl="0" indent="-285750">
              <a:lnSpc>
                <a:spcPct val="150000"/>
              </a:lnSpc>
              <a:buFont typeface="Arial" panose="020B0604020202020204" pitchFamily="34" charset="0"/>
              <a:buChar char="•"/>
            </a:pPr>
            <a:r>
              <a:rPr lang="en-US" dirty="0">
                <a:solidFill>
                  <a:schemeClr val="accent3"/>
                </a:solidFill>
                <a:latin typeface="+mj-lt"/>
              </a:rPr>
              <a:t>Cordial, cooperative, and amicable</a:t>
            </a:r>
          </a:p>
          <a:p>
            <a:pPr marL="285750" lvl="0" indent="-285750">
              <a:lnSpc>
                <a:spcPct val="150000"/>
              </a:lnSpc>
              <a:buFont typeface="Arial" panose="020B0604020202020204" pitchFamily="34" charset="0"/>
              <a:buChar char="•"/>
            </a:pPr>
            <a:r>
              <a:rPr lang="en-US" dirty="0">
                <a:solidFill>
                  <a:schemeClr val="accent3"/>
                </a:solidFill>
                <a:latin typeface="+mj-lt"/>
              </a:rPr>
              <a:t>Willing to adapt preferences to be compatible with those of others</a:t>
            </a:r>
          </a:p>
          <a:p>
            <a:pPr marL="285750" lvl="0" indent="-285750">
              <a:lnSpc>
                <a:spcPct val="150000"/>
              </a:lnSpc>
              <a:buFont typeface="Arial" panose="020B0604020202020204" pitchFamily="34" charset="0"/>
              <a:buChar char="•"/>
            </a:pPr>
            <a:r>
              <a:rPr lang="en-US" dirty="0">
                <a:solidFill>
                  <a:schemeClr val="accent3"/>
                </a:solidFill>
                <a:latin typeface="+mj-lt"/>
              </a:rPr>
              <a:t>Motivated to reconcile differences to avoid conflict</a:t>
            </a:r>
          </a:p>
          <a:p>
            <a:pPr marL="285750" lvl="0" indent="-285750">
              <a:lnSpc>
                <a:spcPct val="150000"/>
              </a:lnSpc>
              <a:buFont typeface="Arial" panose="020B0604020202020204" pitchFamily="34" charset="0"/>
              <a:buChar char="•"/>
            </a:pPr>
            <a:r>
              <a:rPr lang="en-US" dirty="0">
                <a:solidFill>
                  <a:schemeClr val="accent3"/>
                </a:solidFill>
                <a:latin typeface="+mj-lt"/>
              </a:rPr>
              <a:t>Concede or compromise when necessary</a:t>
            </a:r>
          </a:p>
        </p:txBody>
      </p:sp>
      <p:sp>
        <p:nvSpPr>
          <p:cNvPr id="26" name="Freeform 5">
            <a:extLst>
              <a:ext uri="{FF2B5EF4-FFF2-40B4-BE49-F238E27FC236}">
                <a16:creationId xmlns:a16="http://schemas.microsoft.com/office/drawing/2014/main" id="{A9EA3603-5EAA-4213-968F-C5DA109247CB}"/>
              </a:ext>
            </a:extLst>
          </p:cNvPr>
          <p:cNvSpPr/>
          <p:nvPr/>
        </p:nvSpPr>
        <p:spPr bwMode="auto">
          <a:xfrm>
            <a:off x="9341929" y="4833987"/>
            <a:ext cx="971551" cy="623887"/>
          </a:xfrm>
          <a:custGeom>
            <a:avLst/>
            <a:gdLst>
              <a:gd name="T0" fmla="*/ 612 w 612"/>
              <a:gd name="T1" fmla="*/ 393 h 393"/>
              <a:gd name="T2" fmla="*/ 306 w 612"/>
              <a:gd name="T3" fmla="*/ 287 h 393"/>
              <a:gd name="T4" fmla="*/ 0 w 612"/>
              <a:gd name="T5" fmla="*/ 393 h 393"/>
              <a:gd name="T6" fmla="*/ 0 w 612"/>
              <a:gd name="T7" fmla="*/ 0 h 393"/>
              <a:gd name="T8" fmla="*/ 612 w 612"/>
              <a:gd name="T9" fmla="*/ 0 h 393"/>
              <a:gd name="T10" fmla="*/ 612 w 612"/>
              <a:gd name="T11" fmla="*/ 393 h 393"/>
            </a:gdLst>
            <a:ahLst/>
            <a:cxnLst>
              <a:cxn ang="0">
                <a:pos x="T0" y="T1"/>
              </a:cxn>
              <a:cxn ang="0">
                <a:pos x="T2" y="T3"/>
              </a:cxn>
              <a:cxn ang="0">
                <a:pos x="T4" y="T5"/>
              </a:cxn>
              <a:cxn ang="0">
                <a:pos x="T6" y="T7"/>
              </a:cxn>
              <a:cxn ang="0">
                <a:pos x="T8" y="T9"/>
              </a:cxn>
              <a:cxn ang="0">
                <a:pos x="T10" y="T11"/>
              </a:cxn>
            </a:cxnLst>
            <a:rect l="0" t="0" r="r" b="b"/>
            <a:pathLst>
              <a:path w="612" h="393">
                <a:moveTo>
                  <a:pt x="612" y="393"/>
                </a:moveTo>
                <a:lnTo>
                  <a:pt x="306" y="287"/>
                </a:lnTo>
                <a:lnTo>
                  <a:pt x="0" y="393"/>
                </a:lnTo>
                <a:lnTo>
                  <a:pt x="0" y="0"/>
                </a:lnTo>
                <a:lnTo>
                  <a:pt x="612" y="0"/>
                </a:lnTo>
                <a:lnTo>
                  <a:pt x="612" y="393"/>
                </a:lnTo>
                <a:close/>
              </a:path>
            </a:pathLst>
          </a:custGeom>
          <a:solidFill>
            <a:schemeClr val="accent2"/>
          </a:solidFill>
          <a:ln>
            <a:noFill/>
          </a:ln>
        </p:spPr>
        <p:txBody>
          <a:bodyPr vert="horz" wrap="square" lIns="91440" tIns="45720" rIns="91440" bIns="45720" numCol="1" anchor="t" anchorCtr="0" compatLnSpc="1"/>
          <a:lstStyle/>
          <a:p>
            <a:endParaRPr lang="zh-CN" altLang="en-US">
              <a:ea typeface="思源黑体 CN Normal" panose="020B0400000000000000" charset="-122"/>
            </a:endParaRPr>
          </a:p>
        </p:txBody>
      </p:sp>
      <p:sp>
        <p:nvSpPr>
          <p:cNvPr id="27" name="矩形 9">
            <a:extLst>
              <a:ext uri="{FF2B5EF4-FFF2-40B4-BE49-F238E27FC236}">
                <a16:creationId xmlns:a16="http://schemas.microsoft.com/office/drawing/2014/main" id="{1531DE7A-5A86-4F63-91C9-D8E20FADB4EE}"/>
              </a:ext>
            </a:extLst>
          </p:cNvPr>
          <p:cNvSpPr/>
          <p:nvPr/>
        </p:nvSpPr>
        <p:spPr>
          <a:xfrm>
            <a:off x="8181991" y="6045707"/>
            <a:ext cx="3454105" cy="505972"/>
          </a:xfrm>
          <a:prstGeom prst="rect">
            <a:avLst/>
          </a:prstGeom>
        </p:spPr>
        <p:txBody>
          <a:bodyPr wrap="square">
            <a:spAutoFit/>
          </a:bodyPr>
          <a:lstStyle/>
          <a:p>
            <a:pPr algn="ctr">
              <a:lnSpc>
                <a:spcPct val="120000"/>
              </a:lnSpc>
            </a:pPr>
            <a:r>
              <a:rPr lang="en-US" sz="2400" b="1" dirty="0">
                <a:solidFill>
                  <a:schemeClr val="tx1">
                    <a:lumMod val="75000"/>
                    <a:lumOff val="25000"/>
                  </a:schemeClr>
                </a:solidFill>
                <a:latin typeface="Calibri" panose="020F0502020204030204" pitchFamily="34" charset="0"/>
                <a:ea typeface="思源黑体 CN Normal" panose="02010600030101010101" charset="-122"/>
                <a:cs typeface="Calibri" panose="020F0502020204030204" pitchFamily="34" charset="0"/>
              </a:rPr>
              <a:t>(risk-taking, unprincipled)</a:t>
            </a:r>
            <a:endParaRPr lang="en-US" altLang="zh-CN" sz="2400" b="1" dirty="0">
              <a:solidFill>
                <a:schemeClr val="tx1">
                  <a:lumMod val="75000"/>
                  <a:lumOff val="25000"/>
                </a:schemeClr>
              </a:solidFill>
              <a:latin typeface="Calibri" panose="020F0502020204030204" pitchFamily="34" charset="0"/>
              <a:ea typeface="思源黑体 CN Normal" panose="02010600030101010101" charset="-122"/>
              <a:cs typeface="Calibri" panose="020F0502020204030204" pitchFamily="34" charset="0"/>
            </a:endParaRPr>
          </a:p>
        </p:txBody>
      </p:sp>
      <p:sp>
        <p:nvSpPr>
          <p:cNvPr id="33" name="矩形 10">
            <a:extLst>
              <a:ext uri="{FF2B5EF4-FFF2-40B4-BE49-F238E27FC236}">
                <a16:creationId xmlns:a16="http://schemas.microsoft.com/office/drawing/2014/main" id="{F65A2D65-3742-47D2-8CFB-FA21A4ED272D}"/>
              </a:ext>
            </a:extLst>
          </p:cNvPr>
          <p:cNvSpPr/>
          <p:nvPr/>
        </p:nvSpPr>
        <p:spPr>
          <a:xfrm>
            <a:off x="8622998" y="5460594"/>
            <a:ext cx="2382361" cy="584775"/>
          </a:xfrm>
          <a:prstGeom prst="rect">
            <a:avLst/>
          </a:prstGeom>
        </p:spPr>
        <p:txBody>
          <a:bodyPr wrap="square">
            <a:spAutoFit/>
          </a:bodyPr>
          <a:lstStyle/>
          <a:p>
            <a:pPr algn="ctr"/>
            <a:r>
              <a:rPr lang="en-US" altLang="zh-CN" sz="3200" b="1" dirty="0">
                <a:solidFill>
                  <a:schemeClr val="accent2"/>
                </a:solidFill>
                <a:latin typeface="Calibri" panose="020F0502020204030204" pitchFamily="34" charset="0"/>
                <a:ea typeface="思源黑体 CN Normal" panose="020B0400000000000000" charset="-122"/>
                <a:cs typeface="Calibri" panose="020F0502020204030204" pitchFamily="34" charset="0"/>
              </a:rPr>
              <a:t>Dauntless</a:t>
            </a:r>
            <a:endParaRPr lang="zh-CN" altLang="en-US" sz="3200" b="1" dirty="0">
              <a:solidFill>
                <a:schemeClr val="accent2"/>
              </a:solidFill>
              <a:latin typeface="Calibri" panose="020F0502020204030204" pitchFamily="34" charset="0"/>
              <a:ea typeface="思源黑体 CN Normal" panose="020B0400000000000000" charset="-122"/>
              <a:cs typeface="Calibri" panose="020F0502020204030204" pitchFamily="34" charset="0"/>
            </a:endParaRPr>
          </a:p>
        </p:txBody>
      </p:sp>
      <p:grpSp>
        <p:nvGrpSpPr>
          <p:cNvPr id="52" name="组合 11">
            <a:extLst>
              <a:ext uri="{FF2B5EF4-FFF2-40B4-BE49-F238E27FC236}">
                <a16:creationId xmlns:a16="http://schemas.microsoft.com/office/drawing/2014/main" id="{7800FEB0-1083-4352-98F4-746B94AF47D6}"/>
              </a:ext>
            </a:extLst>
          </p:cNvPr>
          <p:cNvGrpSpPr/>
          <p:nvPr/>
        </p:nvGrpSpPr>
        <p:grpSpPr>
          <a:xfrm>
            <a:off x="8939429" y="3283713"/>
            <a:ext cx="1776550" cy="1776550"/>
            <a:chOff x="1606750" y="1950164"/>
            <a:chExt cx="1776550" cy="1776550"/>
          </a:xfrm>
        </p:grpSpPr>
        <p:sp>
          <p:nvSpPr>
            <p:cNvPr id="53" name="椭圆 12">
              <a:extLst>
                <a:ext uri="{FF2B5EF4-FFF2-40B4-BE49-F238E27FC236}">
                  <a16:creationId xmlns:a16="http://schemas.microsoft.com/office/drawing/2014/main" id="{7BB2BAAF-59D9-4E8C-AC17-2CF8B905BADB}"/>
                </a:ext>
              </a:extLst>
            </p:cNvPr>
            <p:cNvSpPr/>
            <p:nvPr/>
          </p:nvSpPr>
          <p:spPr>
            <a:xfrm>
              <a:off x="1606750" y="1950164"/>
              <a:ext cx="1776550" cy="1776550"/>
            </a:xfrm>
            <a:prstGeom prst="ellipse">
              <a:avLst/>
            </a:prstGeom>
            <a:solidFill>
              <a:schemeClr val="bg1"/>
            </a:solidFill>
            <a:ln w="38100">
              <a:solidFill>
                <a:schemeClr val="accent2"/>
              </a:solid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solidFill>
                    <a:schemeClr val="bg1"/>
                  </a:solidFill>
                  <a:latin typeface="FontAwesome" pitchFamily="2" charset="0"/>
                  <a:ea typeface="思源黑体 CN Normal" panose="020B0400000000000000" charset="-122"/>
                </a:rPr>
                <a:t></a:t>
              </a:r>
            </a:p>
          </p:txBody>
        </p:sp>
        <p:sp>
          <p:nvSpPr>
            <p:cNvPr id="54" name="椭圆 13">
              <a:extLst>
                <a:ext uri="{FF2B5EF4-FFF2-40B4-BE49-F238E27FC236}">
                  <a16:creationId xmlns:a16="http://schemas.microsoft.com/office/drawing/2014/main" id="{9D727541-8527-4D98-8CD4-71FC04E5D226}"/>
                </a:ext>
              </a:extLst>
            </p:cNvPr>
            <p:cNvSpPr/>
            <p:nvPr/>
          </p:nvSpPr>
          <p:spPr>
            <a:xfrm>
              <a:off x="1701264" y="2044678"/>
              <a:ext cx="1587522" cy="158752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solidFill>
                    <a:schemeClr val="bg1"/>
                  </a:solidFill>
                  <a:latin typeface="Calibri" panose="020F0502020204030204" pitchFamily="34" charset="0"/>
                  <a:ea typeface="思源黑体 CN Normal" panose="020B0400000000000000" charset="-122"/>
                  <a:cs typeface="Calibri" panose="020F0502020204030204" pitchFamily="34" charset="0"/>
                </a:rPr>
                <a:t>1B</a:t>
              </a:r>
            </a:p>
            <a:p>
              <a:pPr algn="ctr"/>
              <a:r>
                <a:rPr lang="en-US" altLang="zh-CN" sz="2000" b="1" dirty="0">
                  <a:solidFill>
                    <a:schemeClr val="bg1"/>
                  </a:solidFill>
                  <a:latin typeface="Calibri" panose="020F0502020204030204" pitchFamily="34" charset="0"/>
                  <a:ea typeface="思源黑体 CN Normal" panose="020B0400000000000000" charset="-122"/>
                  <a:cs typeface="Calibri" panose="020F0502020204030204" pitchFamily="34" charset="0"/>
                </a:rPr>
                <a:t>Level </a:t>
              </a:r>
              <a:r>
                <a:rPr lang="en-US" altLang="zh-CN" sz="2000" b="1" i="1" dirty="0">
                  <a:solidFill>
                    <a:schemeClr val="bg1"/>
                  </a:solidFill>
                  <a:latin typeface="Calibri" panose="020F0502020204030204" pitchFamily="34" charset="0"/>
                  <a:ea typeface="思源黑体 CN Normal" panose="020B0400000000000000" charset="-122"/>
                  <a:cs typeface="Calibri" panose="020F0502020204030204" pitchFamily="34" charset="0"/>
                </a:rPr>
                <a:t>a</a:t>
              </a:r>
              <a:r>
                <a:rPr lang="en-US" altLang="zh-CN" sz="2000" b="1" dirty="0">
                  <a:solidFill>
                    <a:schemeClr val="bg1"/>
                  </a:solidFill>
                  <a:latin typeface="Calibri" panose="020F0502020204030204" pitchFamily="34" charset="0"/>
                  <a:ea typeface="思源黑体 CN Normal" panose="020B0400000000000000" charset="-122"/>
                  <a:cs typeface="Calibri" panose="020F0502020204030204" pitchFamily="34" charset="0"/>
                </a:rPr>
                <a:t>-</a:t>
              </a:r>
              <a:endParaRPr lang="zh-CN" altLang="en-US" sz="2000" dirty="0">
                <a:solidFill>
                  <a:schemeClr val="bg1"/>
                </a:solidFill>
                <a:latin typeface="FontAwesome" pitchFamily="2" charset="0"/>
                <a:ea typeface="思源黑体 CN Normal" panose="020B0400000000000000" charset="-122"/>
              </a:endParaRPr>
            </a:p>
          </p:txBody>
        </p:sp>
      </p:grpSp>
      <p:sp>
        <p:nvSpPr>
          <p:cNvPr id="56" name="矩形 25">
            <a:extLst>
              <a:ext uri="{FF2B5EF4-FFF2-40B4-BE49-F238E27FC236}">
                <a16:creationId xmlns:a16="http://schemas.microsoft.com/office/drawing/2014/main" id="{8A27D92E-B8A2-46A3-A8C3-E79484AD019D}"/>
              </a:ext>
            </a:extLst>
          </p:cNvPr>
          <p:cNvSpPr/>
          <p:nvPr/>
        </p:nvSpPr>
        <p:spPr>
          <a:xfrm>
            <a:off x="1418019" y="5160560"/>
            <a:ext cx="6802480" cy="1295868"/>
          </a:xfrm>
          <a:prstGeom prst="rect">
            <a:avLst/>
          </a:prstGeom>
        </p:spPr>
        <p:txBody>
          <a:bodyPr wrap="square">
            <a:spAutoFit/>
          </a:bodyPr>
          <a:lstStyle/>
          <a:p>
            <a:pPr marL="285750" indent="-285750">
              <a:lnSpc>
                <a:spcPct val="150000"/>
              </a:lnSpc>
              <a:buFont typeface="Arial" panose="020B0604020202020204" pitchFamily="34" charset="0"/>
              <a:buChar char="•"/>
            </a:pPr>
            <a:r>
              <a:rPr lang="en-US" sz="1800" dirty="0">
                <a:solidFill>
                  <a:schemeClr val="accent2"/>
                </a:solidFill>
                <a:latin typeface="+mj-lt"/>
              </a:rPr>
              <a:t>Flout tradition and conventional standards</a:t>
            </a:r>
          </a:p>
          <a:p>
            <a:pPr marL="285750" indent="-285750">
              <a:lnSpc>
                <a:spcPct val="150000"/>
              </a:lnSpc>
              <a:buFont typeface="Arial" panose="020B0604020202020204" pitchFamily="34" charset="0"/>
              <a:buChar char="•"/>
            </a:pPr>
            <a:r>
              <a:rPr lang="en-US" sz="1800" dirty="0">
                <a:solidFill>
                  <a:schemeClr val="accent2"/>
                </a:solidFill>
                <a:latin typeface="+mj-lt"/>
              </a:rPr>
              <a:t>Dislike following routine and may act impulsively</a:t>
            </a:r>
          </a:p>
          <a:p>
            <a:pPr marL="285750" indent="-285750">
              <a:lnSpc>
                <a:spcPct val="150000"/>
              </a:lnSpc>
              <a:buFont typeface="Arial" panose="020B0604020202020204" pitchFamily="34" charset="0"/>
              <a:buChar char="•"/>
            </a:pPr>
            <a:r>
              <a:rPr lang="en-US" sz="1800" dirty="0">
                <a:solidFill>
                  <a:schemeClr val="accent2"/>
                </a:solidFill>
                <a:latin typeface="+mj-lt"/>
              </a:rPr>
              <a:t>Resistant to coercion; strong need for independence</a:t>
            </a:r>
          </a:p>
        </p:txBody>
      </p:sp>
    </p:spTree>
    <p:extLst>
      <p:ext uri="{BB962C8B-B14F-4D97-AF65-F5344CB8AC3E}">
        <p14:creationId xmlns:p14="http://schemas.microsoft.com/office/powerpoint/2010/main" val="8604441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1674424" y="146562"/>
            <a:ext cx="8843151" cy="707886"/>
          </a:xfrm>
          <a:prstGeom prst="rect">
            <a:avLst/>
          </a:prstGeom>
        </p:spPr>
        <p:txBody>
          <a:bodyPr wrap="square">
            <a:spAutoFit/>
          </a:bodyPr>
          <a:lstStyle/>
          <a:p>
            <a:pPr algn="ctr">
              <a:defRPr sz="1800" b="1" i="0" u="none" strike="noStrike" kern="1200" baseline="0">
                <a:solidFill>
                  <a:srgbClr val="25282B">
                    <a:lumMod val="75000"/>
                    <a:lumOff val="25000"/>
                  </a:srgbClr>
                </a:solidFill>
                <a:latin typeface="+mn-lt"/>
                <a:ea typeface="+mn-ea"/>
                <a:cs typeface="+mn-cs"/>
              </a:defRPr>
            </a:pPr>
            <a:r>
              <a:rPr lang="en-US" sz="4000" dirty="0">
                <a:solidFill>
                  <a:schemeClr val="accent5"/>
                </a:solidFill>
                <a:latin typeface="Calibri" panose="020F0502020204030204" pitchFamily="34" charset="0"/>
                <a:cs typeface="Calibri" panose="020F0502020204030204" pitchFamily="34" charset="0"/>
              </a:rPr>
              <a:t>Leadership Implications</a:t>
            </a:r>
            <a:endParaRPr lang="zh-CN" altLang="en-US" sz="3600" dirty="0">
              <a:solidFill>
                <a:schemeClr val="tx2"/>
              </a:solidFill>
              <a:latin typeface="思源黑体 CN Normal" panose="020B0400000000000000" charset="-122"/>
              <a:ea typeface="思源黑体 CN Normal" panose="020B0400000000000000" charset="-122"/>
            </a:endParaRPr>
          </a:p>
        </p:txBody>
      </p:sp>
      <p:sp>
        <p:nvSpPr>
          <p:cNvPr id="16" name="TextBox 15">
            <a:extLst>
              <a:ext uri="{FF2B5EF4-FFF2-40B4-BE49-F238E27FC236}">
                <a16:creationId xmlns:a16="http://schemas.microsoft.com/office/drawing/2014/main" id="{35C0795B-E3DF-421A-8A43-5CE319CB0204}"/>
              </a:ext>
            </a:extLst>
          </p:cNvPr>
          <p:cNvSpPr txBox="1"/>
          <p:nvPr/>
        </p:nvSpPr>
        <p:spPr>
          <a:xfrm>
            <a:off x="11035172" y="16419"/>
            <a:ext cx="914400" cy="914400"/>
          </a:xfrm>
          <a:prstGeom prst="rect">
            <a:avLst/>
          </a:prstGeom>
          <a:solidFill>
            <a:schemeClr val="bg1"/>
          </a:solidFill>
        </p:spPr>
        <p:txBody>
          <a:bodyPr wrap="square" rtlCol="0">
            <a:spAutoFit/>
          </a:bodyPr>
          <a:lstStyle/>
          <a:p>
            <a:endParaRPr lang="en-US" dirty="0"/>
          </a:p>
        </p:txBody>
      </p:sp>
      <p:grpSp>
        <p:nvGrpSpPr>
          <p:cNvPr id="18" name="组合 30">
            <a:extLst>
              <a:ext uri="{FF2B5EF4-FFF2-40B4-BE49-F238E27FC236}">
                <a16:creationId xmlns:a16="http://schemas.microsoft.com/office/drawing/2014/main" id="{0BC2D60C-120E-48AD-B84C-82E8114B7288}"/>
              </a:ext>
            </a:extLst>
          </p:cNvPr>
          <p:cNvGrpSpPr/>
          <p:nvPr/>
        </p:nvGrpSpPr>
        <p:grpSpPr>
          <a:xfrm>
            <a:off x="366385" y="1275655"/>
            <a:ext cx="4369024" cy="1963690"/>
            <a:chOff x="1369505" y="2318157"/>
            <a:chExt cx="4005332" cy="1963690"/>
          </a:xfrm>
        </p:grpSpPr>
        <p:sp>
          <p:nvSpPr>
            <p:cNvPr id="19" name="矩形 31">
              <a:extLst>
                <a:ext uri="{FF2B5EF4-FFF2-40B4-BE49-F238E27FC236}">
                  <a16:creationId xmlns:a16="http://schemas.microsoft.com/office/drawing/2014/main" id="{092D499F-9BC3-40E3-95BA-0DA5DDE5DF68}"/>
                </a:ext>
              </a:extLst>
            </p:cNvPr>
            <p:cNvSpPr/>
            <p:nvPr/>
          </p:nvSpPr>
          <p:spPr>
            <a:xfrm>
              <a:off x="1369505" y="2958408"/>
              <a:ext cx="3877207" cy="1323439"/>
            </a:xfrm>
            <a:prstGeom prst="rect">
              <a:avLst/>
            </a:prstGeom>
          </p:spPr>
          <p:txBody>
            <a:bodyPr wrap="square">
              <a:spAutoFit/>
            </a:bodyPr>
            <a:lstStyle/>
            <a:p>
              <a:r>
                <a:rPr lang="en-US" sz="1600" i="1" dirty="0">
                  <a:latin typeface="Calibri" panose="020F0502020204030204" pitchFamily="34" charset="0"/>
                  <a:cs typeface="Calibri" panose="020F0502020204030204" pitchFamily="34" charset="0"/>
                </a:rPr>
                <a:t>Deliberative</a:t>
              </a:r>
              <a:r>
                <a:rPr lang="en-US" sz="1600" dirty="0">
                  <a:latin typeface="Calibri" panose="020F0502020204030204" pitchFamily="34" charset="0"/>
                  <a:cs typeface="Calibri" panose="020F0502020204030204" pitchFamily="34" charset="0"/>
                </a:rPr>
                <a:t>: well informed; exhibit depth of comprehension; able to visualize alternatives and weigh long-term consequences; understand the implications of their decisions; cautious and emotionally controlled </a:t>
              </a:r>
            </a:p>
          </p:txBody>
        </p:sp>
        <p:sp>
          <p:nvSpPr>
            <p:cNvPr id="20" name="矩形 32">
              <a:extLst>
                <a:ext uri="{FF2B5EF4-FFF2-40B4-BE49-F238E27FC236}">
                  <a16:creationId xmlns:a16="http://schemas.microsoft.com/office/drawing/2014/main" id="{1CFA1C47-5555-436C-9D31-8BE4D9DFBF6D}"/>
                </a:ext>
              </a:extLst>
            </p:cNvPr>
            <p:cNvSpPr/>
            <p:nvPr/>
          </p:nvSpPr>
          <p:spPr>
            <a:xfrm>
              <a:off x="1497630" y="2318157"/>
              <a:ext cx="3877207" cy="984885"/>
            </a:xfrm>
            <a:prstGeom prst="rect">
              <a:avLst/>
            </a:prstGeom>
          </p:spPr>
          <p:txBody>
            <a:bodyPr wrap="square">
              <a:spAutoFit/>
            </a:bodyPr>
            <a:lstStyle/>
            <a:p>
              <a:pPr algn="r"/>
              <a:r>
                <a:rPr lang="en-US" altLang="zh-CN" sz="2400" dirty="0">
                  <a:solidFill>
                    <a:schemeClr val="accent1"/>
                  </a:solidFill>
                  <a:latin typeface="Calibri" panose="020F0502020204030204" pitchFamily="34" charset="0"/>
                  <a:ea typeface="思源黑体 CN Normal" panose="020B0400000000000000" charset="-122"/>
                  <a:cs typeface="Calibri" panose="020F0502020204030204" pitchFamily="34" charset="0"/>
                </a:rPr>
                <a:t>Leadership Style </a:t>
              </a:r>
            </a:p>
            <a:p>
              <a:pPr algn="r"/>
              <a:r>
                <a:rPr lang="en-US" sz="1400" dirty="0">
                  <a:solidFill>
                    <a:schemeClr val="bg1">
                      <a:lumMod val="50000"/>
                    </a:schemeClr>
                  </a:solidFill>
                  <a:latin typeface="+mj-lt"/>
                </a:rPr>
                <a:t>(Simonton, 1988)</a:t>
              </a:r>
              <a:endParaRPr lang="en-US" sz="1400" b="1" dirty="0">
                <a:solidFill>
                  <a:schemeClr val="bg1">
                    <a:lumMod val="50000"/>
                  </a:schemeClr>
                </a:solidFill>
                <a:latin typeface="+mj-lt"/>
              </a:endParaRPr>
            </a:p>
            <a:p>
              <a:endParaRPr lang="zh-CN" altLang="en-US" sz="2000" dirty="0">
                <a:solidFill>
                  <a:schemeClr val="accent1"/>
                </a:solidFill>
                <a:latin typeface="思源黑体 CN Normal" panose="020B0400000000000000" charset="-122"/>
                <a:ea typeface="思源黑体 CN Normal" panose="020B0400000000000000" charset="-122"/>
              </a:endParaRPr>
            </a:p>
          </p:txBody>
        </p:sp>
      </p:grpSp>
      <p:grpSp>
        <p:nvGrpSpPr>
          <p:cNvPr id="34" name="组合 33">
            <a:extLst>
              <a:ext uri="{FF2B5EF4-FFF2-40B4-BE49-F238E27FC236}">
                <a16:creationId xmlns:a16="http://schemas.microsoft.com/office/drawing/2014/main" id="{FEC5E509-8D50-4F75-97C1-CAAAE3C5A699}"/>
              </a:ext>
            </a:extLst>
          </p:cNvPr>
          <p:cNvGrpSpPr/>
          <p:nvPr/>
        </p:nvGrpSpPr>
        <p:grpSpPr>
          <a:xfrm>
            <a:off x="7362073" y="1275655"/>
            <a:ext cx="4463542" cy="1471248"/>
            <a:chOff x="7933256" y="2300823"/>
            <a:chExt cx="3693893" cy="1471248"/>
          </a:xfrm>
        </p:grpSpPr>
        <p:sp>
          <p:nvSpPr>
            <p:cNvPr id="35" name="矩形 34">
              <a:extLst>
                <a:ext uri="{FF2B5EF4-FFF2-40B4-BE49-F238E27FC236}">
                  <a16:creationId xmlns:a16="http://schemas.microsoft.com/office/drawing/2014/main" id="{D213D80E-0B53-4382-82B7-9F426A98C070}"/>
                </a:ext>
              </a:extLst>
            </p:cNvPr>
            <p:cNvSpPr/>
            <p:nvPr/>
          </p:nvSpPr>
          <p:spPr>
            <a:xfrm>
              <a:off x="7933256" y="2941074"/>
              <a:ext cx="3693893" cy="830997"/>
            </a:xfrm>
            <a:prstGeom prst="rect">
              <a:avLst/>
            </a:prstGeom>
          </p:spPr>
          <p:txBody>
            <a:bodyPr wrap="square">
              <a:spAutoFit/>
            </a:bodyPr>
            <a:lstStyle/>
            <a:p>
              <a:r>
                <a:rPr lang="en-US" sz="1600" i="1" dirty="0">
                  <a:latin typeface="Calibri" panose="020F0502020204030204" pitchFamily="34" charset="0"/>
                  <a:cs typeface="Calibri" panose="020F0502020204030204" pitchFamily="34" charset="0"/>
                </a:rPr>
                <a:t>Orchestration</a:t>
              </a:r>
              <a:r>
                <a:rPr lang="en-US" sz="1600" dirty="0">
                  <a:latin typeface="Calibri" panose="020F0502020204030204" pitchFamily="34" charset="0"/>
                  <a:cs typeface="Calibri" panose="020F0502020204030204" pitchFamily="34" charset="0"/>
                </a:rPr>
                <a:t>: Strong organizational skills in conjunction with the sustained focus and the attention to detail necessary for policy formulation</a:t>
              </a:r>
            </a:p>
          </p:txBody>
        </p:sp>
        <p:sp>
          <p:nvSpPr>
            <p:cNvPr id="36" name="矩形 35">
              <a:extLst>
                <a:ext uri="{FF2B5EF4-FFF2-40B4-BE49-F238E27FC236}">
                  <a16:creationId xmlns:a16="http://schemas.microsoft.com/office/drawing/2014/main" id="{E4CFB062-7DED-43EE-B290-C0C5D7FCBB26}"/>
                </a:ext>
              </a:extLst>
            </p:cNvPr>
            <p:cNvSpPr/>
            <p:nvPr/>
          </p:nvSpPr>
          <p:spPr>
            <a:xfrm>
              <a:off x="7933256" y="2300823"/>
              <a:ext cx="1884988" cy="984885"/>
            </a:xfrm>
            <a:prstGeom prst="rect">
              <a:avLst/>
            </a:prstGeom>
          </p:spPr>
          <p:txBody>
            <a:bodyPr wrap="none">
              <a:spAutoFit/>
            </a:bodyPr>
            <a:lstStyle/>
            <a:p>
              <a:r>
                <a:rPr lang="en-US" altLang="zh-CN" sz="2400" dirty="0">
                  <a:solidFill>
                    <a:schemeClr val="accent2"/>
                  </a:solidFill>
                  <a:latin typeface="Calibri" panose="020F0502020204030204" pitchFamily="34" charset="0"/>
                  <a:ea typeface="思源黑体 CN Normal" panose="020B0400000000000000" charset="-122"/>
                  <a:cs typeface="Calibri" panose="020F0502020204030204" pitchFamily="34" charset="0"/>
                </a:rPr>
                <a:t>Leadership skills </a:t>
              </a:r>
            </a:p>
            <a:p>
              <a:r>
                <a:rPr lang="en-US" sz="1400" dirty="0">
                  <a:solidFill>
                    <a:schemeClr val="bg1">
                      <a:lumMod val="50000"/>
                    </a:schemeClr>
                  </a:solidFill>
                  <a:latin typeface="+mj-lt"/>
                </a:rPr>
                <a:t>(Renshon, 1996)</a:t>
              </a:r>
              <a:endParaRPr lang="en-US" sz="1400" b="1" dirty="0">
                <a:solidFill>
                  <a:schemeClr val="bg1">
                    <a:lumMod val="50000"/>
                  </a:schemeClr>
                </a:solidFill>
                <a:latin typeface="+mj-lt"/>
              </a:endParaRPr>
            </a:p>
            <a:p>
              <a:endParaRPr lang="zh-CN" altLang="en-US" sz="2000" dirty="0">
                <a:solidFill>
                  <a:schemeClr val="accent2"/>
                </a:solidFill>
                <a:latin typeface="思源黑体 CN Normal" panose="020B0400000000000000" charset="-122"/>
                <a:ea typeface="思源黑体 CN Normal" panose="020B0400000000000000" charset="-122"/>
              </a:endParaRPr>
            </a:p>
          </p:txBody>
        </p:sp>
      </p:grpSp>
      <p:grpSp>
        <p:nvGrpSpPr>
          <p:cNvPr id="37" name="组合 36">
            <a:extLst>
              <a:ext uri="{FF2B5EF4-FFF2-40B4-BE49-F238E27FC236}">
                <a16:creationId xmlns:a16="http://schemas.microsoft.com/office/drawing/2014/main" id="{A61E5DD7-F8B0-4275-BE9F-49B23B405145}"/>
              </a:ext>
            </a:extLst>
          </p:cNvPr>
          <p:cNvGrpSpPr/>
          <p:nvPr/>
        </p:nvGrpSpPr>
        <p:grpSpPr>
          <a:xfrm>
            <a:off x="348488" y="3172464"/>
            <a:ext cx="4473420" cy="3441526"/>
            <a:chOff x="1353098" y="4335841"/>
            <a:chExt cx="4937870" cy="3441526"/>
          </a:xfrm>
        </p:grpSpPr>
        <p:sp>
          <p:nvSpPr>
            <p:cNvPr id="38" name="矩形 37">
              <a:extLst>
                <a:ext uri="{FF2B5EF4-FFF2-40B4-BE49-F238E27FC236}">
                  <a16:creationId xmlns:a16="http://schemas.microsoft.com/office/drawing/2014/main" id="{E337B6E9-8A94-4A86-8BA1-BB01CFE95ED7}"/>
                </a:ext>
              </a:extLst>
            </p:cNvPr>
            <p:cNvSpPr/>
            <p:nvPr/>
          </p:nvSpPr>
          <p:spPr>
            <a:xfrm>
              <a:off x="1364002" y="5042900"/>
              <a:ext cx="4926966" cy="2734467"/>
            </a:xfrm>
            <a:prstGeom prst="rect">
              <a:avLst/>
            </a:prstGeom>
          </p:spPr>
          <p:txBody>
            <a:bodyPr wrap="square">
              <a:spAutoFit/>
            </a:bodyPr>
            <a:lstStyle/>
            <a:p>
              <a:pPr>
                <a:spcAft>
                  <a:spcPts val="600"/>
                </a:spcAft>
              </a:pPr>
              <a:r>
                <a:rPr lang="en-US" sz="1600" dirty="0">
                  <a:latin typeface="Calibri" panose="020F0502020204030204" pitchFamily="34" charset="0"/>
                  <a:cs typeface="Calibri" panose="020F0502020204030204" pitchFamily="34" charset="0"/>
                </a:rPr>
                <a:t>Doubtful that Barber’s model applies to China’s political system, but hypothetically </a:t>
              </a:r>
              <a:r>
                <a:rPr lang="en-US" sz="1600" i="1" dirty="0">
                  <a:latin typeface="Calibri" panose="020F0502020204030204" pitchFamily="34" charset="0"/>
                  <a:cs typeface="Calibri" panose="020F0502020204030204" pitchFamily="34" charset="0"/>
                </a:rPr>
                <a:t>active-negative</a:t>
              </a:r>
              <a:r>
                <a:rPr lang="en-US" sz="1600" dirty="0">
                  <a:latin typeface="Calibri" panose="020F0502020204030204" pitchFamily="34" charset="0"/>
                  <a:cs typeface="Calibri" panose="020F0502020204030204" pitchFamily="34" charset="0"/>
                </a:rPr>
                <a:t>: more energy invested (i.e., active) than enjoyment derived (i.e., negative) from political office (compulsive quality to governing)</a:t>
              </a:r>
            </a:p>
            <a:p>
              <a:pPr>
                <a:spcAft>
                  <a:spcPts val="600"/>
                </a:spcAft>
              </a:pPr>
              <a:r>
                <a:rPr lang="en-US" sz="1600" i="1" kern="1200" dirty="0">
                  <a:latin typeface="Calibri" panose="020F0502020204030204" pitchFamily="34" charset="0"/>
                  <a:cs typeface="Calibri" panose="020F0502020204030204" pitchFamily="34" charset="0"/>
                </a:rPr>
                <a:t>Pragmatist</a:t>
              </a:r>
              <a:r>
                <a:rPr lang="en-US" sz="1600" kern="1200" dirty="0">
                  <a:latin typeface="Calibri" panose="020F0502020204030204" pitchFamily="34" charset="0"/>
                  <a:cs typeface="Calibri" panose="020F0502020204030204" pitchFamily="34" charset="0"/>
                </a:rPr>
                <a:t>: active-negative “advertiser” motivated by power seeking (possibly to compensate for low self-esteem); driven by self-enhancement and self-promotion</a:t>
              </a:r>
              <a:endParaRPr lang="en-US" sz="1600" dirty="0">
                <a:latin typeface="Calibri" panose="020F0502020204030204" pitchFamily="34" charset="0"/>
                <a:cs typeface="Calibri" panose="020F0502020204030204" pitchFamily="34" charset="0"/>
              </a:endParaRPr>
            </a:p>
            <a:p>
              <a:pPr>
                <a:lnSpc>
                  <a:spcPct val="120000"/>
                </a:lnSpc>
              </a:pPr>
              <a:endParaRPr lang="zh-CN" altLang="en-US" sz="1600" dirty="0">
                <a:latin typeface="+mj-lt"/>
                <a:ea typeface="思源黑体 CN Normal" panose="020B0400000000000000" charset="-122"/>
              </a:endParaRPr>
            </a:p>
          </p:txBody>
        </p:sp>
        <p:sp>
          <p:nvSpPr>
            <p:cNvPr id="39" name="矩形 38">
              <a:extLst>
                <a:ext uri="{FF2B5EF4-FFF2-40B4-BE49-F238E27FC236}">
                  <a16:creationId xmlns:a16="http://schemas.microsoft.com/office/drawing/2014/main" id="{1490E89B-A957-4C37-B744-4EFE72D3B327}"/>
                </a:ext>
              </a:extLst>
            </p:cNvPr>
            <p:cNvSpPr/>
            <p:nvPr/>
          </p:nvSpPr>
          <p:spPr>
            <a:xfrm>
              <a:off x="1353098" y="4335841"/>
              <a:ext cx="4842390" cy="1077218"/>
            </a:xfrm>
            <a:prstGeom prst="rect">
              <a:avLst/>
            </a:prstGeom>
          </p:spPr>
          <p:txBody>
            <a:bodyPr wrap="square">
              <a:spAutoFit/>
            </a:bodyPr>
            <a:lstStyle/>
            <a:p>
              <a:pPr algn="r"/>
              <a:r>
                <a:rPr lang="en-US" altLang="zh-CN" sz="2400" dirty="0">
                  <a:solidFill>
                    <a:schemeClr val="accent2"/>
                  </a:solidFill>
                  <a:latin typeface="Calibri" panose="020F0502020204030204" pitchFamily="34" charset="0"/>
                  <a:ea typeface="思源黑体 CN Normal" panose="020B0400000000000000" charset="-122"/>
                  <a:cs typeface="Calibri" panose="020F0502020204030204" pitchFamily="34" charset="0"/>
                </a:rPr>
                <a:t>Presidential temperament </a:t>
              </a:r>
            </a:p>
            <a:p>
              <a:pPr algn="r"/>
              <a:r>
                <a:rPr lang="en-US" sz="1400" dirty="0">
                  <a:solidFill>
                    <a:schemeClr val="bg1">
                      <a:lumMod val="50000"/>
                    </a:schemeClr>
                  </a:solidFill>
                  <a:latin typeface="+mj-lt"/>
                </a:rPr>
                <a:t>(Barber, 1965; 1972/1992</a:t>
              </a:r>
              <a:r>
                <a:rPr lang="en-US" sz="2000" dirty="0">
                  <a:solidFill>
                    <a:schemeClr val="bg1">
                      <a:lumMod val="50000"/>
                    </a:schemeClr>
                  </a:solidFill>
                </a:rPr>
                <a:t>)</a:t>
              </a:r>
              <a:endParaRPr lang="en-US" sz="2000" b="1" dirty="0">
                <a:solidFill>
                  <a:schemeClr val="bg1">
                    <a:lumMod val="50000"/>
                  </a:schemeClr>
                </a:solidFill>
              </a:endParaRPr>
            </a:p>
            <a:p>
              <a:endParaRPr lang="zh-CN" altLang="en-US" sz="2000" dirty="0">
                <a:solidFill>
                  <a:schemeClr val="accent2"/>
                </a:solidFill>
                <a:latin typeface="思源黑体 CN Normal" panose="020B0400000000000000" charset="-122"/>
                <a:ea typeface="思源黑体 CN Normal" panose="020B0400000000000000" charset="-122"/>
              </a:endParaRPr>
            </a:p>
          </p:txBody>
        </p:sp>
      </p:grpSp>
      <p:grpSp>
        <p:nvGrpSpPr>
          <p:cNvPr id="40" name="组合 39">
            <a:extLst>
              <a:ext uri="{FF2B5EF4-FFF2-40B4-BE49-F238E27FC236}">
                <a16:creationId xmlns:a16="http://schemas.microsoft.com/office/drawing/2014/main" id="{E79C97CF-A1A3-47A4-A800-E24D4A34FA33}"/>
              </a:ext>
            </a:extLst>
          </p:cNvPr>
          <p:cNvGrpSpPr/>
          <p:nvPr/>
        </p:nvGrpSpPr>
        <p:grpSpPr>
          <a:xfrm>
            <a:off x="7335801" y="2768448"/>
            <a:ext cx="4569600" cy="3813200"/>
            <a:chOff x="7946014" y="4349315"/>
            <a:chExt cx="4842390" cy="3384206"/>
          </a:xfrm>
        </p:grpSpPr>
        <p:sp>
          <p:nvSpPr>
            <p:cNvPr id="41" name="矩形 40">
              <a:extLst>
                <a:ext uri="{FF2B5EF4-FFF2-40B4-BE49-F238E27FC236}">
                  <a16:creationId xmlns:a16="http://schemas.microsoft.com/office/drawing/2014/main" id="{AF45217F-A82A-41F2-B0D8-2304FBD51CD8}"/>
                </a:ext>
              </a:extLst>
            </p:cNvPr>
            <p:cNvSpPr/>
            <p:nvPr/>
          </p:nvSpPr>
          <p:spPr>
            <a:xfrm>
              <a:off x="7946014" y="4961038"/>
              <a:ext cx="4842390" cy="2772483"/>
            </a:xfrm>
            <a:prstGeom prst="rect">
              <a:avLst/>
            </a:prstGeom>
          </p:spPr>
          <p:txBody>
            <a:bodyPr wrap="square">
              <a:spAutoFit/>
            </a:bodyPr>
            <a:lstStyle/>
            <a:p>
              <a:pPr lvl="0">
                <a:spcAft>
                  <a:spcPts val="600"/>
                </a:spcAft>
              </a:pPr>
              <a:r>
                <a:rPr lang="en-US" sz="1600" i="1" dirty="0">
                  <a:latin typeface="Calibri" panose="020F0502020204030204" pitchFamily="34" charset="0"/>
                  <a:cs typeface="Calibri" panose="020F0502020204030204" pitchFamily="34" charset="0"/>
                </a:rPr>
                <a:t>High-dominance introvert</a:t>
              </a:r>
              <a:r>
                <a:rPr lang="en-US" sz="1600" dirty="0">
                  <a:latin typeface="Calibri" panose="020F0502020204030204" pitchFamily="34" charset="0"/>
                  <a:cs typeface="Calibri" panose="020F0502020204030204" pitchFamily="34" charset="0"/>
                </a:rPr>
                <a:t>: stubborn, tenacious; tend to dichotomize the world in terms of moral good vs. evil; seek to reshape the international system in accordance with their personal vision; foreign policy characterized by the tenacity of advancing one central idea; preoccupied with establishing institutions or principles to keep potentially disruptive forces in check </a:t>
              </a:r>
            </a:p>
            <a:p>
              <a:pPr>
                <a:spcAft>
                  <a:spcPts val="600"/>
                </a:spcAft>
              </a:pPr>
              <a:r>
                <a:rPr lang="en-US" sz="1600" i="1" dirty="0">
                  <a:latin typeface="Calibri" panose="020F0502020204030204" pitchFamily="34" charset="0"/>
                  <a:cs typeface="Calibri" panose="020F0502020204030204" pitchFamily="34" charset="0"/>
                </a:rPr>
                <a:t>Expansionist</a:t>
              </a:r>
              <a:r>
                <a:rPr lang="en-US" sz="1600" dirty="0">
                  <a:latin typeface="Calibri" panose="020F0502020204030204" pitchFamily="34" charset="0"/>
                  <a:cs typeface="Calibri" panose="020F0502020204030204" pitchFamily="34" charset="0"/>
                </a:rPr>
                <a:t>: view of the world as being divided into “us” and “them,” based on a belief system in which conflict is viewed as inherent in the international system</a:t>
              </a:r>
            </a:p>
          </p:txBody>
        </p:sp>
        <p:sp>
          <p:nvSpPr>
            <p:cNvPr id="42" name="矩形 41">
              <a:extLst>
                <a:ext uri="{FF2B5EF4-FFF2-40B4-BE49-F238E27FC236}">
                  <a16:creationId xmlns:a16="http://schemas.microsoft.com/office/drawing/2014/main" id="{90391112-37A4-48C9-ADD3-F417C154ABAB}"/>
                </a:ext>
              </a:extLst>
            </p:cNvPr>
            <p:cNvSpPr/>
            <p:nvPr/>
          </p:nvSpPr>
          <p:spPr>
            <a:xfrm>
              <a:off x="7978696" y="4349315"/>
              <a:ext cx="3657431" cy="600932"/>
            </a:xfrm>
            <a:prstGeom prst="rect">
              <a:avLst/>
            </a:prstGeom>
          </p:spPr>
          <p:txBody>
            <a:bodyPr wrap="none">
              <a:spAutoFit/>
            </a:bodyPr>
            <a:lstStyle/>
            <a:p>
              <a:r>
                <a:rPr lang="en-US" altLang="zh-CN" sz="2400" dirty="0">
                  <a:solidFill>
                    <a:schemeClr val="accent1"/>
                  </a:solidFill>
                  <a:latin typeface="Calibri" panose="020F0502020204030204" pitchFamily="34" charset="0"/>
                  <a:ea typeface="思源黑体 CN Normal" panose="020B0400000000000000" charset="-122"/>
                  <a:cs typeface="Calibri" panose="020F0502020204030204" pitchFamily="34" charset="0"/>
                </a:rPr>
                <a:t>Foreign policy orientation </a:t>
              </a:r>
            </a:p>
            <a:p>
              <a:r>
                <a:rPr lang="en-US" sz="1400" dirty="0">
                  <a:solidFill>
                    <a:schemeClr val="bg1">
                      <a:lumMod val="50000"/>
                    </a:schemeClr>
                  </a:solidFill>
                  <a:latin typeface="+mj-lt"/>
                </a:rPr>
                <a:t>(Etheredge, 1978; Hermann, 1987)</a:t>
              </a:r>
              <a:endParaRPr lang="en-US" sz="1400" b="1" dirty="0">
                <a:solidFill>
                  <a:schemeClr val="bg1">
                    <a:lumMod val="50000"/>
                  </a:schemeClr>
                </a:solidFill>
                <a:latin typeface="+mj-lt"/>
              </a:endParaRPr>
            </a:p>
          </p:txBody>
        </p:sp>
      </p:grpSp>
      <p:sp>
        <p:nvSpPr>
          <p:cNvPr id="43" name="Freeform 5">
            <a:extLst>
              <a:ext uri="{FF2B5EF4-FFF2-40B4-BE49-F238E27FC236}">
                <a16:creationId xmlns:a16="http://schemas.microsoft.com/office/drawing/2014/main" id="{842A9A31-23A8-424F-8E1E-AAA73695CE39}"/>
              </a:ext>
            </a:extLst>
          </p:cNvPr>
          <p:cNvSpPr/>
          <p:nvPr/>
        </p:nvSpPr>
        <p:spPr bwMode="auto">
          <a:xfrm>
            <a:off x="6122104" y="2143661"/>
            <a:ext cx="841870" cy="867931"/>
          </a:xfrm>
          <a:custGeom>
            <a:avLst/>
            <a:gdLst>
              <a:gd name="T0" fmla="*/ 0 w 256"/>
              <a:gd name="T1" fmla="*/ 255 h 255"/>
              <a:gd name="T2" fmla="*/ 256 w 256"/>
              <a:gd name="T3" fmla="*/ 255 h 255"/>
              <a:gd name="T4" fmla="*/ 0 w 256"/>
              <a:gd name="T5" fmla="*/ 0 h 255"/>
              <a:gd name="T6" fmla="*/ 0 w 256"/>
              <a:gd name="T7" fmla="*/ 255 h 255"/>
            </a:gdLst>
            <a:ahLst/>
            <a:cxnLst>
              <a:cxn ang="0">
                <a:pos x="T0" y="T1"/>
              </a:cxn>
              <a:cxn ang="0">
                <a:pos x="T2" y="T3"/>
              </a:cxn>
              <a:cxn ang="0">
                <a:pos x="T4" y="T5"/>
              </a:cxn>
              <a:cxn ang="0">
                <a:pos x="T6" y="T7"/>
              </a:cxn>
            </a:cxnLst>
            <a:rect l="0" t="0" r="r" b="b"/>
            <a:pathLst>
              <a:path w="256" h="255">
                <a:moveTo>
                  <a:pt x="0" y="255"/>
                </a:moveTo>
                <a:cubicBezTo>
                  <a:pt x="256" y="255"/>
                  <a:pt x="256" y="255"/>
                  <a:pt x="256" y="255"/>
                </a:cubicBezTo>
                <a:cubicBezTo>
                  <a:pt x="254" y="115"/>
                  <a:pt x="141" y="2"/>
                  <a:pt x="0" y="0"/>
                </a:cubicBezTo>
                <a:lnTo>
                  <a:pt x="0" y="255"/>
                </a:lnTo>
                <a:close/>
              </a:path>
            </a:pathLst>
          </a:custGeom>
          <a:solidFill>
            <a:schemeClr val="accent2"/>
          </a:solidFill>
          <a:ln>
            <a:noFill/>
          </a:ln>
        </p:spPr>
        <p:txBody>
          <a:bodyPr vert="horz" wrap="square" lIns="0" tIns="360000" rIns="360000" bIns="0" numCol="1" anchor="ctr" anchorCtr="0" compatLnSpc="1"/>
          <a:lstStyle/>
          <a:p>
            <a:pPr algn="ctr"/>
            <a:endParaRPr lang="zh-CN" altLang="en-US" sz="3200" dirty="0">
              <a:solidFill>
                <a:schemeClr val="bg1"/>
              </a:solidFill>
              <a:latin typeface="FontAwesome" pitchFamily="2" charset="0"/>
              <a:ea typeface="思源黑体 CN Normal" panose="020B0400000000000000" charset="-122"/>
            </a:endParaRPr>
          </a:p>
        </p:txBody>
      </p:sp>
      <p:sp>
        <p:nvSpPr>
          <p:cNvPr id="44" name="Freeform 6">
            <a:extLst>
              <a:ext uri="{FF2B5EF4-FFF2-40B4-BE49-F238E27FC236}">
                <a16:creationId xmlns:a16="http://schemas.microsoft.com/office/drawing/2014/main" id="{BEEAF80F-2A72-4152-BFA3-C05F936C97AE}"/>
              </a:ext>
            </a:extLst>
          </p:cNvPr>
          <p:cNvSpPr/>
          <p:nvPr/>
        </p:nvSpPr>
        <p:spPr bwMode="auto">
          <a:xfrm>
            <a:off x="6122104" y="3011592"/>
            <a:ext cx="841870" cy="867931"/>
          </a:xfrm>
          <a:custGeom>
            <a:avLst/>
            <a:gdLst>
              <a:gd name="T0" fmla="*/ 0 w 256"/>
              <a:gd name="T1" fmla="*/ 0 h 255"/>
              <a:gd name="T2" fmla="*/ 0 w 256"/>
              <a:gd name="T3" fmla="*/ 255 h 255"/>
              <a:gd name="T4" fmla="*/ 256 w 256"/>
              <a:gd name="T5" fmla="*/ 0 h 255"/>
              <a:gd name="T6" fmla="*/ 0 w 256"/>
              <a:gd name="T7" fmla="*/ 0 h 255"/>
            </a:gdLst>
            <a:ahLst/>
            <a:cxnLst>
              <a:cxn ang="0">
                <a:pos x="T0" y="T1"/>
              </a:cxn>
              <a:cxn ang="0">
                <a:pos x="T2" y="T3"/>
              </a:cxn>
              <a:cxn ang="0">
                <a:pos x="T4" y="T5"/>
              </a:cxn>
              <a:cxn ang="0">
                <a:pos x="T6" y="T7"/>
              </a:cxn>
            </a:cxnLst>
            <a:rect l="0" t="0" r="r" b="b"/>
            <a:pathLst>
              <a:path w="256" h="255">
                <a:moveTo>
                  <a:pt x="0" y="0"/>
                </a:moveTo>
                <a:cubicBezTo>
                  <a:pt x="0" y="255"/>
                  <a:pt x="0" y="255"/>
                  <a:pt x="0" y="255"/>
                </a:cubicBezTo>
                <a:cubicBezTo>
                  <a:pt x="141" y="254"/>
                  <a:pt x="254" y="140"/>
                  <a:pt x="256" y="0"/>
                </a:cubicBezTo>
                <a:lnTo>
                  <a:pt x="0" y="0"/>
                </a:lnTo>
                <a:close/>
              </a:path>
            </a:pathLst>
          </a:custGeom>
          <a:solidFill>
            <a:schemeClr val="accent1"/>
          </a:solidFill>
          <a:ln>
            <a:noFill/>
          </a:ln>
        </p:spPr>
        <p:txBody>
          <a:bodyPr vert="horz" wrap="square" lIns="0" tIns="0" rIns="360000" bIns="360000" numCol="1" anchor="ctr" anchorCtr="0" compatLnSpc="1"/>
          <a:lstStyle/>
          <a:p>
            <a:pPr algn="ctr"/>
            <a:endParaRPr lang="en-US" altLang="zh-CN" sz="3200" dirty="0">
              <a:solidFill>
                <a:schemeClr val="bg1"/>
              </a:solidFill>
              <a:latin typeface="FontAwesome" pitchFamily="2" charset="0"/>
              <a:ea typeface="思源黑体 CN Normal" panose="020B0400000000000000" charset="-122"/>
            </a:endParaRPr>
          </a:p>
        </p:txBody>
      </p:sp>
      <p:sp>
        <p:nvSpPr>
          <p:cNvPr id="45" name="Freeform 7">
            <a:extLst>
              <a:ext uri="{FF2B5EF4-FFF2-40B4-BE49-F238E27FC236}">
                <a16:creationId xmlns:a16="http://schemas.microsoft.com/office/drawing/2014/main" id="{90747382-19C7-4B0F-8C1E-BEE17699092D}"/>
              </a:ext>
            </a:extLst>
          </p:cNvPr>
          <p:cNvSpPr/>
          <p:nvPr/>
        </p:nvSpPr>
        <p:spPr bwMode="auto">
          <a:xfrm>
            <a:off x="5281287" y="2143661"/>
            <a:ext cx="841870" cy="867931"/>
          </a:xfrm>
          <a:custGeom>
            <a:avLst/>
            <a:gdLst>
              <a:gd name="T0" fmla="*/ 256 w 256"/>
              <a:gd name="T1" fmla="*/ 255 h 255"/>
              <a:gd name="T2" fmla="*/ 256 w 256"/>
              <a:gd name="T3" fmla="*/ 0 h 255"/>
              <a:gd name="T4" fmla="*/ 0 w 256"/>
              <a:gd name="T5" fmla="*/ 255 h 255"/>
              <a:gd name="T6" fmla="*/ 256 w 256"/>
              <a:gd name="T7" fmla="*/ 255 h 255"/>
            </a:gdLst>
            <a:ahLst/>
            <a:cxnLst>
              <a:cxn ang="0">
                <a:pos x="T0" y="T1"/>
              </a:cxn>
              <a:cxn ang="0">
                <a:pos x="T2" y="T3"/>
              </a:cxn>
              <a:cxn ang="0">
                <a:pos x="T4" y="T5"/>
              </a:cxn>
              <a:cxn ang="0">
                <a:pos x="T6" y="T7"/>
              </a:cxn>
            </a:cxnLst>
            <a:rect l="0" t="0" r="r" b="b"/>
            <a:pathLst>
              <a:path w="256" h="255">
                <a:moveTo>
                  <a:pt x="256" y="255"/>
                </a:moveTo>
                <a:cubicBezTo>
                  <a:pt x="256" y="0"/>
                  <a:pt x="256" y="0"/>
                  <a:pt x="256" y="0"/>
                </a:cubicBezTo>
                <a:cubicBezTo>
                  <a:pt x="115" y="2"/>
                  <a:pt x="2" y="115"/>
                  <a:pt x="0" y="255"/>
                </a:cubicBezTo>
                <a:lnTo>
                  <a:pt x="256" y="255"/>
                </a:lnTo>
                <a:close/>
              </a:path>
            </a:pathLst>
          </a:custGeom>
          <a:solidFill>
            <a:schemeClr val="accent1"/>
          </a:solidFill>
          <a:ln>
            <a:noFill/>
          </a:ln>
        </p:spPr>
        <p:txBody>
          <a:bodyPr vert="horz" wrap="square" lIns="360000" tIns="360000" rIns="0" bIns="0" numCol="1" anchor="ctr" anchorCtr="0" compatLnSpc="1"/>
          <a:lstStyle/>
          <a:p>
            <a:pPr algn="ctr"/>
            <a:endParaRPr lang="zh-CN" altLang="en-US" sz="3200" dirty="0">
              <a:solidFill>
                <a:schemeClr val="bg1"/>
              </a:solidFill>
              <a:latin typeface="FontAwesome" pitchFamily="2" charset="0"/>
              <a:ea typeface="思源黑体 CN Normal" panose="020B0400000000000000" charset="-122"/>
            </a:endParaRPr>
          </a:p>
        </p:txBody>
      </p:sp>
      <p:sp>
        <p:nvSpPr>
          <p:cNvPr id="46" name="Freeform 8">
            <a:extLst>
              <a:ext uri="{FF2B5EF4-FFF2-40B4-BE49-F238E27FC236}">
                <a16:creationId xmlns:a16="http://schemas.microsoft.com/office/drawing/2014/main" id="{03469E86-CF99-424F-A4CA-2412BA5662C5}"/>
              </a:ext>
            </a:extLst>
          </p:cNvPr>
          <p:cNvSpPr/>
          <p:nvPr/>
        </p:nvSpPr>
        <p:spPr bwMode="auto">
          <a:xfrm>
            <a:off x="5281287" y="3011592"/>
            <a:ext cx="841870" cy="867931"/>
          </a:xfrm>
          <a:custGeom>
            <a:avLst/>
            <a:gdLst>
              <a:gd name="T0" fmla="*/ 256 w 256"/>
              <a:gd name="T1" fmla="*/ 0 h 255"/>
              <a:gd name="T2" fmla="*/ 0 w 256"/>
              <a:gd name="T3" fmla="*/ 0 h 255"/>
              <a:gd name="T4" fmla="*/ 256 w 256"/>
              <a:gd name="T5" fmla="*/ 255 h 255"/>
              <a:gd name="T6" fmla="*/ 256 w 256"/>
              <a:gd name="T7" fmla="*/ 0 h 255"/>
            </a:gdLst>
            <a:ahLst/>
            <a:cxnLst>
              <a:cxn ang="0">
                <a:pos x="T0" y="T1"/>
              </a:cxn>
              <a:cxn ang="0">
                <a:pos x="T2" y="T3"/>
              </a:cxn>
              <a:cxn ang="0">
                <a:pos x="T4" y="T5"/>
              </a:cxn>
              <a:cxn ang="0">
                <a:pos x="T6" y="T7"/>
              </a:cxn>
            </a:cxnLst>
            <a:rect l="0" t="0" r="r" b="b"/>
            <a:pathLst>
              <a:path w="256" h="255">
                <a:moveTo>
                  <a:pt x="256" y="0"/>
                </a:moveTo>
                <a:cubicBezTo>
                  <a:pt x="0" y="0"/>
                  <a:pt x="0" y="0"/>
                  <a:pt x="0" y="0"/>
                </a:cubicBezTo>
                <a:cubicBezTo>
                  <a:pt x="2" y="140"/>
                  <a:pt x="115" y="254"/>
                  <a:pt x="256" y="255"/>
                </a:cubicBezTo>
                <a:lnTo>
                  <a:pt x="256" y="0"/>
                </a:lnTo>
                <a:close/>
              </a:path>
            </a:pathLst>
          </a:custGeom>
          <a:solidFill>
            <a:schemeClr val="accent2"/>
          </a:solidFill>
          <a:ln>
            <a:noFill/>
          </a:ln>
        </p:spPr>
        <p:txBody>
          <a:bodyPr vert="horz" wrap="square" lIns="360000" tIns="0" rIns="0" bIns="360000" numCol="1" anchor="ctr" anchorCtr="0" compatLnSpc="1"/>
          <a:lstStyle/>
          <a:p>
            <a:pPr algn="ctr"/>
            <a:endParaRPr lang="zh-CN" altLang="en-US" sz="3200" dirty="0">
              <a:solidFill>
                <a:schemeClr val="bg1"/>
              </a:solidFill>
              <a:latin typeface="FontAwesome" pitchFamily="2" charset="0"/>
              <a:ea typeface="思源黑体 CN Normal" panose="020B0400000000000000" charset="-122"/>
            </a:endParaRPr>
          </a:p>
        </p:txBody>
      </p:sp>
    </p:spTree>
    <p:extLst>
      <p:ext uri="{BB962C8B-B14F-4D97-AF65-F5344CB8AC3E}">
        <p14:creationId xmlns:p14="http://schemas.microsoft.com/office/powerpoint/2010/main" val="41487582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1684815" y="119676"/>
            <a:ext cx="8843151" cy="707886"/>
          </a:xfrm>
          <a:prstGeom prst="rect">
            <a:avLst/>
          </a:prstGeom>
        </p:spPr>
        <p:txBody>
          <a:bodyPr wrap="square">
            <a:spAutoFit/>
          </a:bodyPr>
          <a:lstStyle/>
          <a:p>
            <a:pPr algn="ctr">
              <a:defRPr sz="1800" b="1" i="0" u="none" strike="noStrike" kern="1200" baseline="0">
                <a:solidFill>
                  <a:srgbClr val="25282B">
                    <a:lumMod val="75000"/>
                    <a:lumOff val="25000"/>
                  </a:srgbClr>
                </a:solidFill>
                <a:latin typeface="+mn-lt"/>
                <a:ea typeface="+mn-ea"/>
                <a:cs typeface="+mn-cs"/>
              </a:defRPr>
            </a:pPr>
            <a:r>
              <a:rPr lang="en-US" sz="4000" dirty="0">
                <a:solidFill>
                  <a:schemeClr val="accent5"/>
                </a:solidFill>
                <a:latin typeface="Calibri" panose="020F0502020204030204" pitchFamily="34" charset="0"/>
                <a:cs typeface="Calibri" panose="020F0502020204030204" pitchFamily="34" charset="0"/>
              </a:rPr>
              <a:t>Leadership Implications </a:t>
            </a:r>
            <a:r>
              <a:rPr lang="en-US" sz="2800" dirty="0">
                <a:solidFill>
                  <a:schemeClr val="accent5"/>
                </a:solidFill>
                <a:latin typeface="Calibri" panose="020F0502020204030204" pitchFamily="34" charset="0"/>
                <a:cs typeface="Calibri" panose="020F0502020204030204" pitchFamily="34" charset="0"/>
              </a:rPr>
              <a:t>(continued)</a:t>
            </a:r>
            <a:endParaRPr lang="zh-CN" altLang="en-US" sz="2400" dirty="0">
              <a:solidFill>
                <a:schemeClr val="tx2"/>
              </a:solidFill>
              <a:latin typeface="思源黑体 CN Normal" panose="020B0400000000000000" charset="-122"/>
              <a:ea typeface="思源黑体 CN Normal" panose="020B0400000000000000" charset="-122"/>
            </a:endParaRPr>
          </a:p>
        </p:txBody>
      </p:sp>
      <p:sp>
        <p:nvSpPr>
          <p:cNvPr id="16" name="TextBox 15">
            <a:extLst>
              <a:ext uri="{FF2B5EF4-FFF2-40B4-BE49-F238E27FC236}">
                <a16:creationId xmlns:a16="http://schemas.microsoft.com/office/drawing/2014/main" id="{35C0795B-E3DF-421A-8A43-5CE319CB0204}"/>
              </a:ext>
            </a:extLst>
          </p:cNvPr>
          <p:cNvSpPr txBox="1"/>
          <p:nvPr/>
        </p:nvSpPr>
        <p:spPr>
          <a:xfrm>
            <a:off x="11035172" y="16419"/>
            <a:ext cx="914400" cy="914400"/>
          </a:xfrm>
          <a:prstGeom prst="rect">
            <a:avLst/>
          </a:prstGeom>
          <a:solidFill>
            <a:schemeClr val="bg1"/>
          </a:solidFill>
        </p:spPr>
        <p:txBody>
          <a:bodyPr wrap="square" rtlCol="0">
            <a:spAutoFit/>
          </a:bodyPr>
          <a:lstStyle/>
          <a:p>
            <a:endParaRPr lang="en-US" dirty="0"/>
          </a:p>
        </p:txBody>
      </p:sp>
      <p:sp>
        <p:nvSpPr>
          <p:cNvPr id="21" name="矩形 2">
            <a:extLst>
              <a:ext uri="{FF2B5EF4-FFF2-40B4-BE49-F238E27FC236}">
                <a16:creationId xmlns:a16="http://schemas.microsoft.com/office/drawing/2014/main" id="{F269466B-1DCF-4206-9C5F-32D046A161E0}"/>
              </a:ext>
            </a:extLst>
          </p:cNvPr>
          <p:cNvSpPr/>
          <p:nvPr/>
        </p:nvSpPr>
        <p:spPr>
          <a:xfrm>
            <a:off x="-1" y="1405514"/>
            <a:ext cx="12192000" cy="202348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思源黑体 CN Normal" panose="020B0400000000000000" charset="-122"/>
            </a:endParaRPr>
          </a:p>
        </p:txBody>
      </p:sp>
      <p:sp>
        <p:nvSpPr>
          <p:cNvPr id="22" name="矩形 3">
            <a:extLst>
              <a:ext uri="{FF2B5EF4-FFF2-40B4-BE49-F238E27FC236}">
                <a16:creationId xmlns:a16="http://schemas.microsoft.com/office/drawing/2014/main" id="{24A5470C-1824-4408-83E1-7D464C1529B7}"/>
              </a:ext>
            </a:extLst>
          </p:cNvPr>
          <p:cNvSpPr/>
          <p:nvPr/>
        </p:nvSpPr>
        <p:spPr>
          <a:xfrm>
            <a:off x="3972174" y="3429000"/>
            <a:ext cx="1777324" cy="2436308"/>
          </a:xfrm>
          <a:prstGeom prst="rect">
            <a:avLst/>
          </a:prstGeom>
        </p:spPr>
        <p:txBody>
          <a:bodyPr wrap="square">
            <a:spAutoFit/>
          </a:bodyPr>
          <a:lstStyle/>
          <a:p>
            <a:pPr>
              <a:lnSpc>
                <a:spcPct val="120000"/>
              </a:lnSpc>
            </a:pPr>
            <a:r>
              <a:rPr lang="en-US" sz="1600" dirty="0">
                <a:solidFill>
                  <a:schemeClr val="accent1"/>
                </a:solidFill>
                <a:latin typeface="Calibri" panose="020F0502020204030204" pitchFamily="34" charset="0"/>
                <a:cs typeface="Calibri" panose="020F0502020204030204" pitchFamily="34" charset="0"/>
              </a:rPr>
              <a:t>World divided into “us” and “them”; belief system in which conflict is viewed as inherent in the international system</a:t>
            </a:r>
          </a:p>
          <a:p>
            <a:pPr>
              <a:lnSpc>
                <a:spcPct val="120000"/>
              </a:lnSpc>
            </a:pPr>
            <a:endParaRPr lang="zh-CN" altLang="en-US" sz="1600" dirty="0">
              <a:solidFill>
                <a:schemeClr val="accent1"/>
              </a:solidFill>
              <a:latin typeface="Calibri" panose="020F0502020204030204" pitchFamily="34" charset="0"/>
              <a:ea typeface="思源黑体 CN Normal" panose="020B0400000000000000" charset="-122"/>
              <a:cs typeface="Calibri" panose="020F0502020204030204" pitchFamily="34" charset="0"/>
            </a:endParaRPr>
          </a:p>
        </p:txBody>
      </p:sp>
      <p:sp>
        <p:nvSpPr>
          <p:cNvPr id="23" name="矩形 4">
            <a:extLst>
              <a:ext uri="{FF2B5EF4-FFF2-40B4-BE49-F238E27FC236}">
                <a16:creationId xmlns:a16="http://schemas.microsoft.com/office/drawing/2014/main" id="{74EDBA7D-7C70-4068-B98E-74F6FD9D92EF}"/>
              </a:ext>
            </a:extLst>
          </p:cNvPr>
          <p:cNvSpPr/>
          <p:nvPr/>
        </p:nvSpPr>
        <p:spPr>
          <a:xfrm>
            <a:off x="3938357" y="2795265"/>
            <a:ext cx="1581134" cy="461665"/>
          </a:xfrm>
          <a:prstGeom prst="rect">
            <a:avLst/>
          </a:prstGeom>
        </p:spPr>
        <p:txBody>
          <a:bodyPr wrap="square">
            <a:spAutoFit/>
          </a:bodyPr>
          <a:lstStyle/>
          <a:p>
            <a:pPr algn="ctr"/>
            <a:r>
              <a:rPr lang="en-US" altLang="zh-CN" sz="2400" b="1" dirty="0">
                <a:solidFill>
                  <a:schemeClr val="tx2">
                    <a:lumMod val="75000"/>
                    <a:lumOff val="25000"/>
                  </a:schemeClr>
                </a:solidFill>
                <a:latin typeface="Calibri" panose="020F0502020204030204" pitchFamily="34" charset="0"/>
                <a:ea typeface="思源黑体 CN Normal" panose="020B0400000000000000" charset="-122"/>
                <a:cs typeface="Calibri" panose="020F0502020204030204" pitchFamily="34" charset="0"/>
              </a:rPr>
              <a:t>Worldview</a:t>
            </a:r>
            <a:endParaRPr lang="zh-CN" altLang="en-US" sz="2400" b="1" dirty="0">
              <a:solidFill>
                <a:schemeClr val="tx2">
                  <a:lumMod val="75000"/>
                  <a:lumOff val="25000"/>
                </a:schemeClr>
              </a:solidFill>
              <a:latin typeface="Calibri" panose="020F0502020204030204" pitchFamily="34" charset="0"/>
              <a:ea typeface="思源黑体 CN Normal" panose="020B0400000000000000" charset="-122"/>
              <a:cs typeface="Calibri" panose="020F0502020204030204" pitchFamily="34" charset="0"/>
            </a:endParaRPr>
          </a:p>
        </p:txBody>
      </p:sp>
      <p:sp>
        <p:nvSpPr>
          <p:cNvPr id="24" name="矩形 5">
            <a:extLst>
              <a:ext uri="{FF2B5EF4-FFF2-40B4-BE49-F238E27FC236}">
                <a16:creationId xmlns:a16="http://schemas.microsoft.com/office/drawing/2014/main" id="{B1AEDE10-1F40-438D-A228-21CA2600589B}"/>
              </a:ext>
            </a:extLst>
          </p:cNvPr>
          <p:cNvSpPr/>
          <p:nvPr/>
        </p:nvSpPr>
        <p:spPr>
          <a:xfrm>
            <a:off x="6612592" y="3430713"/>
            <a:ext cx="1777324" cy="1845377"/>
          </a:xfrm>
          <a:prstGeom prst="rect">
            <a:avLst/>
          </a:prstGeom>
        </p:spPr>
        <p:txBody>
          <a:bodyPr wrap="square">
            <a:spAutoFit/>
          </a:bodyPr>
          <a:lstStyle/>
          <a:p>
            <a:pPr>
              <a:lnSpc>
                <a:spcPct val="120000"/>
              </a:lnSpc>
            </a:pPr>
            <a:r>
              <a:rPr lang="en-US" sz="1600" dirty="0">
                <a:solidFill>
                  <a:srgbClr val="002060"/>
                </a:solidFill>
                <a:latin typeface="Calibri" panose="020F0502020204030204" pitchFamily="34" charset="0"/>
                <a:cs typeface="Calibri" panose="020F0502020204030204" pitchFamily="34" charset="0"/>
              </a:rPr>
              <a:t>Wary of others’ motives; directive, controlling interpersonal orientation</a:t>
            </a:r>
          </a:p>
          <a:p>
            <a:pPr>
              <a:lnSpc>
                <a:spcPct val="120000"/>
              </a:lnSpc>
            </a:pPr>
            <a:endParaRPr lang="zh-CN" altLang="en-US" sz="1600" dirty="0">
              <a:solidFill>
                <a:schemeClr val="tx1">
                  <a:lumMod val="75000"/>
                  <a:lumOff val="25000"/>
                </a:schemeClr>
              </a:solidFill>
              <a:latin typeface="Calibri" panose="020F0502020204030204" pitchFamily="34" charset="0"/>
              <a:ea typeface="思源黑体 CN Normal" panose="020B0400000000000000" charset="-122"/>
              <a:cs typeface="Calibri" panose="020F0502020204030204" pitchFamily="34" charset="0"/>
            </a:endParaRPr>
          </a:p>
        </p:txBody>
      </p:sp>
      <p:sp>
        <p:nvSpPr>
          <p:cNvPr id="25" name="矩形 6">
            <a:extLst>
              <a:ext uri="{FF2B5EF4-FFF2-40B4-BE49-F238E27FC236}">
                <a16:creationId xmlns:a16="http://schemas.microsoft.com/office/drawing/2014/main" id="{A621AC98-D7CA-47B2-8246-7E119CF18F0A}"/>
              </a:ext>
            </a:extLst>
          </p:cNvPr>
          <p:cNvSpPr/>
          <p:nvPr/>
        </p:nvSpPr>
        <p:spPr>
          <a:xfrm>
            <a:off x="6372990" y="2795265"/>
            <a:ext cx="2180172" cy="461665"/>
          </a:xfrm>
          <a:prstGeom prst="rect">
            <a:avLst/>
          </a:prstGeom>
        </p:spPr>
        <p:txBody>
          <a:bodyPr wrap="square">
            <a:spAutoFit/>
          </a:bodyPr>
          <a:lstStyle/>
          <a:p>
            <a:pPr algn="ctr"/>
            <a:r>
              <a:rPr lang="en-US" altLang="zh-CN" sz="2400" b="1" dirty="0">
                <a:solidFill>
                  <a:schemeClr val="tx2">
                    <a:lumMod val="75000"/>
                    <a:lumOff val="25000"/>
                  </a:schemeClr>
                </a:solidFill>
                <a:latin typeface="Calibri" panose="020F0502020204030204" pitchFamily="34" charset="0"/>
                <a:ea typeface="思源黑体 CN Normal" panose="020B0400000000000000" charset="-122"/>
                <a:cs typeface="Calibri" panose="020F0502020204030204" pitchFamily="34" charset="0"/>
              </a:rPr>
              <a:t>Personal style</a:t>
            </a:r>
            <a:endParaRPr lang="zh-CN" altLang="en-US" sz="2400" b="1" dirty="0">
              <a:solidFill>
                <a:schemeClr val="tx2">
                  <a:lumMod val="75000"/>
                  <a:lumOff val="25000"/>
                </a:schemeClr>
              </a:solidFill>
              <a:latin typeface="Calibri" panose="020F0502020204030204" pitchFamily="34" charset="0"/>
              <a:ea typeface="思源黑体 CN Normal" panose="020B0400000000000000" charset="-122"/>
              <a:cs typeface="Calibri" panose="020F0502020204030204" pitchFamily="34" charset="0"/>
            </a:endParaRPr>
          </a:p>
        </p:txBody>
      </p:sp>
      <p:sp>
        <p:nvSpPr>
          <p:cNvPr id="26" name="矩形 7">
            <a:extLst>
              <a:ext uri="{FF2B5EF4-FFF2-40B4-BE49-F238E27FC236}">
                <a16:creationId xmlns:a16="http://schemas.microsoft.com/office/drawing/2014/main" id="{EB5C0C62-035A-401C-8115-71C0878ABE31}"/>
              </a:ext>
            </a:extLst>
          </p:cNvPr>
          <p:cNvSpPr/>
          <p:nvPr/>
        </p:nvSpPr>
        <p:spPr>
          <a:xfrm>
            <a:off x="9340839" y="3429000"/>
            <a:ext cx="2070755" cy="2731773"/>
          </a:xfrm>
          <a:prstGeom prst="rect">
            <a:avLst/>
          </a:prstGeom>
        </p:spPr>
        <p:txBody>
          <a:bodyPr wrap="square">
            <a:spAutoFit/>
          </a:bodyPr>
          <a:lstStyle/>
          <a:p>
            <a:pPr>
              <a:lnSpc>
                <a:spcPct val="120000"/>
              </a:lnSpc>
            </a:pPr>
            <a:r>
              <a:rPr lang="en-US" sz="1600" dirty="0">
                <a:solidFill>
                  <a:srgbClr val="002060"/>
                </a:solidFill>
                <a:latin typeface="Calibri" panose="020F0502020204030204" pitchFamily="34" charset="0"/>
                <a:cs typeface="Calibri" panose="020F0502020204030204" pitchFamily="34" charset="0"/>
              </a:rPr>
              <a:t>Focused on issues of security and status, favoring low-commitment actions and espousing short-term, immediate change in the international arena</a:t>
            </a:r>
          </a:p>
          <a:p>
            <a:pPr>
              <a:lnSpc>
                <a:spcPct val="120000"/>
              </a:lnSpc>
            </a:pPr>
            <a:endParaRPr lang="zh-CN" altLang="en-US" sz="1600" dirty="0">
              <a:solidFill>
                <a:schemeClr val="tx1">
                  <a:lumMod val="75000"/>
                  <a:lumOff val="25000"/>
                </a:schemeClr>
              </a:solidFill>
              <a:latin typeface="Calibri" panose="020F0502020204030204" pitchFamily="34" charset="0"/>
              <a:ea typeface="思源黑体 CN Normal" panose="020B0400000000000000" charset="-122"/>
              <a:cs typeface="Calibri" panose="020F0502020204030204" pitchFamily="34" charset="0"/>
            </a:endParaRPr>
          </a:p>
        </p:txBody>
      </p:sp>
      <p:sp>
        <p:nvSpPr>
          <p:cNvPr id="27" name="矩形 8">
            <a:extLst>
              <a:ext uri="{FF2B5EF4-FFF2-40B4-BE49-F238E27FC236}">
                <a16:creationId xmlns:a16="http://schemas.microsoft.com/office/drawing/2014/main" id="{FFF9584C-6219-42D5-AB20-FA41585B9BB4}"/>
              </a:ext>
            </a:extLst>
          </p:cNvPr>
          <p:cNvSpPr/>
          <p:nvPr/>
        </p:nvSpPr>
        <p:spPr>
          <a:xfrm>
            <a:off x="8805320" y="2763025"/>
            <a:ext cx="3134520" cy="461665"/>
          </a:xfrm>
          <a:prstGeom prst="rect">
            <a:avLst/>
          </a:prstGeom>
        </p:spPr>
        <p:txBody>
          <a:bodyPr wrap="square">
            <a:spAutoFit/>
          </a:bodyPr>
          <a:lstStyle/>
          <a:p>
            <a:pPr algn="ctr"/>
            <a:r>
              <a:rPr lang="en-US" altLang="zh-CN" sz="2400" b="1" dirty="0">
                <a:solidFill>
                  <a:schemeClr val="tx1">
                    <a:lumMod val="75000"/>
                    <a:lumOff val="25000"/>
                  </a:schemeClr>
                </a:solidFill>
                <a:latin typeface="Calibri" panose="020F0502020204030204" pitchFamily="34" charset="0"/>
                <a:ea typeface="思源黑体 CN Normal" panose="020B0400000000000000" charset="-122"/>
                <a:cs typeface="Calibri" panose="020F0502020204030204" pitchFamily="34" charset="0"/>
              </a:rPr>
              <a:t>Foreign policy behavior</a:t>
            </a:r>
            <a:endParaRPr lang="zh-CN" altLang="en-US" sz="2400" b="1" dirty="0">
              <a:solidFill>
                <a:schemeClr val="tx1">
                  <a:lumMod val="75000"/>
                  <a:lumOff val="25000"/>
                </a:schemeClr>
              </a:solidFill>
              <a:latin typeface="Calibri" panose="020F0502020204030204" pitchFamily="34" charset="0"/>
              <a:ea typeface="思源黑体 CN Normal" panose="020B0400000000000000" charset="-122"/>
              <a:cs typeface="Calibri" panose="020F0502020204030204" pitchFamily="34" charset="0"/>
            </a:endParaRPr>
          </a:p>
        </p:txBody>
      </p:sp>
      <p:sp>
        <p:nvSpPr>
          <p:cNvPr id="28" name="Oval 12">
            <a:extLst>
              <a:ext uri="{FF2B5EF4-FFF2-40B4-BE49-F238E27FC236}">
                <a16:creationId xmlns:a16="http://schemas.microsoft.com/office/drawing/2014/main" id="{7536939B-A712-42AF-9A3A-395588EA05DB}"/>
              </a:ext>
            </a:extLst>
          </p:cNvPr>
          <p:cNvSpPr>
            <a:spLocks noChangeArrowheads="1"/>
          </p:cNvSpPr>
          <p:nvPr/>
        </p:nvSpPr>
        <p:spPr bwMode="auto">
          <a:xfrm>
            <a:off x="9957017" y="1813873"/>
            <a:ext cx="838400" cy="839118"/>
          </a:xfrm>
          <a:prstGeom prst="ellipse">
            <a:avLst/>
          </a:prstGeom>
          <a:solidFill>
            <a:schemeClr val="accent1"/>
          </a:solidFill>
          <a:ln w="38100">
            <a:noFill/>
          </a:ln>
        </p:spPr>
        <p:txBody>
          <a:bodyPr vert="horz" wrap="square" lIns="0" tIns="0" rIns="0" bIns="0" numCol="1" anchor="ctr" anchorCtr="0" compatLnSpc="1"/>
          <a:lstStyle/>
          <a:p>
            <a:pPr algn="ctr"/>
            <a:endParaRPr lang="en-US" altLang="zh-CN" sz="2800" dirty="0">
              <a:solidFill>
                <a:schemeClr val="bg1"/>
              </a:solidFill>
              <a:latin typeface="FontAwesome" pitchFamily="2" charset="0"/>
              <a:ea typeface="思源黑体 CN Normal" panose="020B0400000000000000" charset="-122"/>
            </a:endParaRPr>
          </a:p>
        </p:txBody>
      </p:sp>
      <p:sp>
        <p:nvSpPr>
          <p:cNvPr id="29" name="Oval 12">
            <a:extLst>
              <a:ext uri="{FF2B5EF4-FFF2-40B4-BE49-F238E27FC236}">
                <a16:creationId xmlns:a16="http://schemas.microsoft.com/office/drawing/2014/main" id="{0483ACCA-8156-4E69-AF58-0E73DF5EF2E4}"/>
              </a:ext>
            </a:extLst>
          </p:cNvPr>
          <p:cNvSpPr>
            <a:spLocks noChangeArrowheads="1"/>
          </p:cNvSpPr>
          <p:nvPr/>
        </p:nvSpPr>
        <p:spPr bwMode="auto">
          <a:xfrm>
            <a:off x="7043876" y="1813873"/>
            <a:ext cx="838401" cy="839118"/>
          </a:xfrm>
          <a:prstGeom prst="ellipse">
            <a:avLst/>
          </a:prstGeom>
          <a:solidFill>
            <a:schemeClr val="accent1"/>
          </a:solidFill>
          <a:ln w="38100">
            <a:noFill/>
          </a:ln>
        </p:spPr>
        <p:txBody>
          <a:bodyPr vert="horz" wrap="square" lIns="0" tIns="0" rIns="0" bIns="0" numCol="1" anchor="ctr" anchorCtr="0" compatLnSpc="1"/>
          <a:lstStyle/>
          <a:p>
            <a:pPr algn="ctr"/>
            <a:endParaRPr lang="zh-CN" altLang="en-US" sz="2800" dirty="0">
              <a:solidFill>
                <a:schemeClr val="bg1"/>
              </a:solidFill>
              <a:latin typeface="FontAwesome" pitchFamily="2" charset="0"/>
              <a:ea typeface="思源黑体 CN Normal" panose="020B0400000000000000" charset="-122"/>
            </a:endParaRPr>
          </a:p>
        </p:txBody>
      </p:sp>
      <p:sp>
        <p:nvSpPr>
          <p:cNvPr id="30" name="Oval 12">
            <a:extLst>
              <a:ext uri="{FF2B5EF4-FFF2-40B4-BE49-F238E27FC236}">
                <a16:creationId xmlns:a16="http://schemas.microsoft.com/office/drawing/2014/main" id="{635C4F96-3D64-4797-B9B1-5FCE32C703B7}"/>
              </a:ext>
            </a:extLst>
          </p:cNvPr>
          <p:cNvSpPr>
            <a:spLocks noChangeArrowheads="1"/>
          </p:cNvSpPr>
          <p:nvPr/>
        </p:nvSpPr>
        <p:spPr bwMode="auto">
          <a:xfrm>
            <a:off x="4309724" y="1816008"/>
            <a:ext cx="838400" cy="839118"/>
          </a:xfrm>
          <a:prstGeom prst="ellipse">
            <a:avLst/>
          </a:prstGeom>
          <a:solidFill>
            <a:schemeClr val="accent1"/>
          </a:solidFill>
          <a:ln w="38100">
            <a:noFill/>
          </a:ln>
        </p:spPr>
        <p:txBody>
          <a:bodyPr vert="horz" wrap="square" lIns="0" tIns="0" rIns="0" bIns="0" numCol="1" anchor="ctr" anchorCtr="0" compatLnSpc="1"/>
          <a:lstStyle/>
          <a:p>
            <a:pPr algn="ctr"/>
            <a:endParaRPr lang="zh-CN" altLang="en-US" sz="2800" dirty="0">
              <a:solidFill>
                <a:schemeClr val="bg1"/>
              </a:solidFill>
              <a:latin typeface="FontAwesome" pitchFamily="2" charset="0"/>
              <a:ea typeface="思源黑体 CN Normal" panose="020B0400000000000000" charset="-122"/>
            </a:endParaRPr>
          </a:p>
        </p:txBody>
      </p:sp>
      <p:sp>
        <p:nvSpPr>
          <p:cNvPr id="31" name="矩形 12">
            <a:extLst>
              <a:ext uri="{FF2B5EF4-FFF2-40B4-BE49-F238E27FC236}">
                <a16:creationId xmlns:a16="http://schemas.microsoft.com/office/drawing/2014/main" id="{FBE1DAFB-B709-4344-ADC2-945895C3F680}"/>
              </a:ext>
            </a:extLst>
          </p:cNvPr>
          <p:cNvSpPr/>
          <p:nvPr/>
        </p:nvSpPr>
        <p:spPr>
          <a:xfrm>
            <a:off x="1001620" y="1405513"/>
            <a:ext cx="2225964" cy="50874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思源黑体 CN Normal" panose="020B0400000000000000" charset="-122"/>
            </a:endParaRPr>
          </a:p>
        </p:txBody>
      </p:sp>
      <p:sp>
        <p:nvSpPr>
          <p:cNvPr id="32" name="矩形 13">
            <a:extLst>
              <a:ext uri="{FF2B5EF4-FFF2-40B4-BE49-F238E27FC236}">
                <a16:creationId xmlns:a16="http://schemas.microsoft.com/office/drawing/2014/main" id="{6393C629-64E0-40A6-9A7D-1F354C55DCC0}"/>
              </a:ext>
            </a:extLst>
          </p:cNvPr>
          <p:cNvSpPr/>
          <p:nvPr/>
        </p:nvSpPr>
        <p:spPr>
          <a:xfrm>
            <a:off x="1090668" y="3655577"/>
            <a:ext cx="2006995" cy="3046988"/>
          </a:xfrm>
          <a:prstGeom prst="rect">
            <a:avLst/>
          </a:prstGeom>
        </p:spPr>
        <p:txBody>
          <a:bodyPr wrap="square">
            <a:spAutoFit/>
          </a:bodyPr>
          <a:lstStyle/>
          <a:p>
            <a:r>
              <a:rPr lang="en-US" sz="1600" dirty="0">
                <a:solidFill>
                  <a:schemeClr val="bg1"/>
                </a:solidFill>
                <a:latin typeface="Calibri" panose="020F0502020204030204" pitchFamily="34" charset="0"/>
                <a:cs typeface="Calibri" panose="020F0502020204030204" pitchFamily="34" charset="0"/>
              </a:rPr>
              <a:t>Challenges constraints; closed to information; task-oriented = </a:t>
            </a:r>
            <a:r>
              <a:rPr lang="en-US" sz="1600" b="1" i="1" dirty="0">
                <a:solidFill>
                  <a:schemeClr val="bg1"/>
                </a:solidFill>
                <a:latin typeface="Calibri" panose="020F0502020204030204" pitchFamily="34" charset="0"/>
                <a:cs typeface="Calibri" panose="020F0502020204030204" pitchFamily="34" charset="0"/>
              </a:rPr>
              <a:t>Advocate</a:t>
            </a:r>
            <a:r>
              <a:rPr lang="en-US" sz="1600" dirty="0">
                <a:solidFill>
                  <a:schemeClr val="bg1"/>
                </a:solidFill>
                <a:latin typeface="Calibri" panose="020F0502020204030204" pitchFamily="34" charset="0"/>
                <a:cs typeface="Calibri" panose="020F0502020204030204" pitchFamily="34" charset="0"/>
              </a:rPr>
              <a:t> (expansionistic) type – focus on expanding the leader’s, the government’s, and the state’s span of control and sphere of influence</a:t>
            </a:r>
          </a:p>
          <a:p>
            <a:endParaRPr lang="zh-CN" altLang="en-US" sz="1600" dirty="0">
              <a:solidFill>
                <a:schemeClr val="bg1"/>
              </a:solidFill>
              <a:latin typeface="Calibri" panose="020F0502020204030204" pitchFamily="34" charset="0"/>
              <a:ea typeface="思源黑体 CN Normal" panose="020B0400000000000000" charset="-122"/>
              <a:cs typeface="Calibri" panose="020F0502020204030204" pitchFamily="34" charset="0"/>
            </a:endParaRPr>
          </a:p>
        </p:txBody>
      </p:sp>
      <p:sp>
        <p:nvSpPr>
          <p:cNvPr id="33" name="矩形 14">
            <a:extLst>
              <a:ext uri="{FF2B5EF4-FFF2-40B4-BE49-F238E27FC236}">
                <a16:creationId xmlns:a16="http://schemas.microsoft.com/office/drawing/2014/main" id="{BB0D7707-22F3-42C3-ADE6-F8A601A823BA}"/>
              </a:ext>
            </a:extLst>
          </p:cNvPr>
          <p:cNvSpPr/>
          <p:nvPr/>
        </p:nvSpPr>
        <p:spPr>
          <a:xfrm>
            <a:off x="1047249" y="2763025"/>
            <a:ext cx="2092748" cy="923330"/>
          </a:xfrm>
          <a:prstGeom prst="rect">
            <a:avLst/>
          </a:prstGeom>
        </p:spPr>
        <p:txBody>
          <a:bodyPr wrap="square">
            <a:spAutoFit/>
          </a:bodyPr>
          <a:lstStyle/>
          <a:p>
            <a:pPr algn="ctr"/>
            <a:r>
              <a:rPr lang="en-US" altLang="zh-CN" sz="2000" b="1" dirty="0">
                <a:solidFill>
                  <a:schemeClr val="bg1"/>
                </a:solidFill>
                <a:latin typeface="Calibri" panose="020F0502020204030204" pitchFamily="34" charset="0"/>
                <a:ea typeface="思源黑体 CN Normal" panose="020B0400000000000000" charset="-122"/>
                <a:cs typeface="Calibri" panose="020F0502020204030204" pitchFamily="34" charset="0"/>
              </a:rPr>
              <a:t>Leadership trait analysis </a:t>
            </a:r>
          </a:p>
          <a:p>
            <a:pPr algn="ctr"/>
            <a:r>
              <a:rPr lang="en-US" sz="1400" b="1" dirty="0">
                <a:solidFill>
                  <a:srgbClr val="FFFF00"/>
                </a:solidFill>
                <a:latin typeface="Calibri" panose="020F0502020204030204" pitchFamily="34" charset="0"/>
                <a:cs typeface="Calibri" panose="020F0502020204030204" pitchFamily="34" charset="0"/>
              </a:rPr>
              <a:t>(Hermann, 1987, 2003)</a:t>
            </a:r>
            <a:endParaRPr lang="en-US" sz="2400" b="1" dirty="0">
              <a:solidFill>
                <a:srgbClr val="FFFF00"/>
              </a:solidFill>
              <a:latin typeface="Calibri" panose="020F0502020204030204" pitchFamily="34" charset="0"/>
              <a:cs typeface="Calibri" panose="020F0502020204030204" pitchFamily="34" charset="0"/>
            </a:endParaRPr>
          </a:p>
        </p:txBody>
      </p:sp>
      <p:sp>
        <p:nvSpPr>
          <p:cNvPr id="47" name="Oval 12">
            <a:extLst>
              <a:ext uri="{FF2B5EF4-FFF2-40B4-BE49-F238E27FC236}">
                <a16:creationId xmlns:a16="http://schemas.microsoft.com/office/drawing/2014/main" id="{08AFC9DF-82DF-4787-A308-9CCCBD120AA8}"/>
              </a:ext>
            </a:extLst>
          </p:cNvPr>
          <p:cNvSpPr>
            <a:spLocks noChangeArrowheads="1"/>
          </p:cNvSpPr>
          <p:nvPr/>
        </p:nvSpPr>
        <p:spPr bwMode="auto">
          <a:xfrm>
            <a:off x="1674423" y="1813873"/>
            <a:ext cx="838401" cy="839118"/>
          </a:xfrm>
          <a:prstGeom prst="ellipse">
            <a:avLst/>
          </a:prstGeom>
          <a:solidFill>
            <a:schemeClr val="bg1"/>
          </a:solidFill>
          <a:ln w="38100">
            <a:noFill/>
          </a:ln>
        </p:spPr>
        <p:txBody>
          <a:bodyPr vert="horz" wrap="square" lIns="0" tIns="0" rIns="0" bIns="0" numCol="1" anchor="ctr" anchorCtr="0" compatLnSpc="1"/>
          <a:lstStyle/>
          <a:p>
            <a:pPr algn="ctr"/>
            <a:endParaRPr lang="zh-CN" altLang="en-US" sz="2800" dirty="0">
              <a:solidFill>
                <a:schemeClr val="accent2"/>
              </a:solidFill>
              <a:latin typeface="FontAwesome" pitchFamily="2" charset="0"/>
              <a:ea typeface="思源黑体 CN Normal" panose="020B0400000000000000" charset="-122"/>
            </a:endParaRPr>
          </a:p>
        </p:txBody>
      </p:sp>
    </p:spTree>
    <p:extLst>
      <p:ext uri="{BB962C8B-B14F-4D97-AF65-F5344CB8AC3E}">
        <p14:creationId xmlns:p14="http://schemas.microsoft.com/office/powerpoint/2010/main" val="33635556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2">
            <a:extLst>
              <a:ext uri="{FF2B5EF4-FFF2-40B4-BE49-F238E27FC236}">
                <a16:creationId xmlns:a16="http://schemas.microsoft.com/office/drawing/2014/main" id="{C26D2A91-6A1E-46EE-8421-6B69EB25D3D9}"/>
              </a:ext>
            </a:extLst>
          </p:cNvPr>
          <p:cNvGrpSpPr/>
          <p:nvPr/>
        </p:nvGrpSpPr>
        <p:grpSpPr>
          <a:xfrm>
            <a:off x="0" y="0"/>
            <a:ext cx="12192000" cy="6858000"/>
            <a:chOff x="0" y="0"/>
            <a:chExt cx="19200" cy="10800"/>
          </a:xfrm>
        </p:grpSpPr>
        <p:grpSp>
          <p:nvGrpSpPr>
            <p:cNvPr id="35" name="组合 1">
              <a:extLst>
                <a:ext uri="{FF2B5EF4-FFF2-40B4-BE49-F238E27FC236}">
                  <a16:creationId xmlns:a16="http://schemas.microsoft.com/office/drawing/2014/main" id="{2DF9097C-E7AE-4560-9EB4-A3B22B5A9DEE}"/>
                </a:ext>
              </a:extLst>
            </p:cNvPr>
            <p:cNvGrpSpPr/>
            <p:nvPr userDrawn="1"/>
          </p:nvGrpSpPr>
          <p:grpSpPr>
            <a:xfrm>
              <a:off x="0" y="0"/>
              <a:ext cx="19200" cy="10800"/>
              <a:chOff x="0" y="0"/>
              <a:chExt cx="19200" cy="10800"/>
            </a:xfrm>
          </p:grpSpPr>
          <p:sp>
            <p:nvSpPr>
              <p:cNvPr id="37" name="流程图: 手动输入 9">
                <a:extLst>
                  <a:ext uri="{FF2B5EF4-FFF2-40B4-BE49-F238E27FC236}">
                    <a16:creationId xmlns:a16="http://schemas.microsoft.com/office/drawing/2014/main" id="{0EAA6A05-31A5-4DF1-B538-D0CF9C1436E1}"/>
                  </a:ext>
                </a:extLst>
              </p:cNvPr>
              <p:cNvSpPr/>
              <p:nvPr userDrawn="1"/>
            </p:nvSpPr>
            <p:spPr>
              <a:xfrm rot="16200000" flipV="1">
                <a:off x="1377" y="-1377"/>
                <a:ext cx="10800" cy="13554"/>
              </a:xfrm>
              <a:prstGeom prst="flowChartManualInp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思源黑体 CN Normal" panose="020B0400000000000000" charset="-122"/>
                </a:endParaRPr>
              </a:p>
            </p:txBody>
          </p:sp>
          <p:sp>
            <p:nvSpPr>
              <p:cNvPr id="38" name="流程图: 手动输入 20">
                <a:extLst>
                  <a:ext uri="{FF2B5EF4-FFF2-40B4-BE49-F238E27FC236}">
                    <a16:creationId xmlns:a16="http://schemas.microsoft.com/office/drawing/2014/main" id="{52FCC8D4-6EB0-4E73-AEC1-BC146D68D1EA}"/>
                  </a:ext>
                </a:extLst>
              </p:cNvPr>
              <p:cNvSpPr/>
              <p:nvPr userDrawn="1"/>
            </p:nvSpPr>
            <p:spPr>
              <a:xfrm rot="16200000" flipH="1">
                <a:off x="7114" y="-1286"/>
                <a:ext cx="10800" cy="13373"/>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1" fmla="*/ 0 w 10000"/>
                  <a:gd name="connsiteY0-2" fmla="*/ 3616 h 10000"/>
                  <a:gd name="connsiteX1-3" fmla="*/ 10000 w 10000"/>
                  <a:gd name="connsiteY1-4" fmla="*/ 0 h 10000"/>
                  <a:gd name="connsiteX2-5" fmla="*/ 10000 w 10000"/>
                  <a:gd name="connsiteY2-6" fmla="*/ 10000 h 10000"/>
                  <a:gd name="connsiteX3-7" fmla="*/ 0 w 10000"/>
                  <a:gd name="connsiteY3-8" fmla="*/ 10000 h 10000"/>
                  <a:gd name="connsiteX4-9" fmla="*/ 0 w 10000"/>
                  <a:gd name="connsiteY4-10" fmla="*/ 3616 h 10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10000">
                    <a:moveTo>
                      <a:pt x="0" y="3616"/>
                    </a:moveTo>
                    <a:lnTo>
                      <a:pt x="10000" y="0"/>
                    </a:lnTo>
                    <a:lnTo>
                      <a:pt x="10000" y="10000"/>
                    </a:lnTo>
                    <a:lnTo>
                      <a:pt x="0" y="10000"/>
                    </a:lnTo>
                    <a:lnTo>
                      <a:pt x="0" y="3616"/>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思源黑体 CN Normal" panose="020B0400000000000000" charset="-122"/>
                </a:endParaRPr>
              </a:p>
            </p:txBody>
          </p:sp>
        </p:grpSp>
        <p:sp>
          <p:nvSpPr>
            <p:cNvPr id="36" name="矩形 11">
              <a:extLst>
                <a:ext uri="{FF2B5EF4-FFF2-40B4-BE49-F238E27FC236}">
                  <a16:creationId xmlns:a16="http://schemas.microsoft.com/office/drawing/2014/main" id="{1266F087-4CB4-48CA-8FCA-291C6F437286}"/>
                </a:ext>
              </a:extLst>
            </p:cNvPr>
            <p:cNvSpPr/>
            <p:nvPr userDrawn="1"/>
          </p:nvSpPr>
          <p:spPr>
            <a:xfrm>
              <a:off x="390" y="330"/>
              <a:ext cx="18495" cy="10170"/>
            </a:xfrm>
            <a:prstGeom prst="rect">
              <a:avLst/>
            </a:prstGeom>
            <a:pattFill prst="wdUpDiag">
              <a:fgClr>
                <a:srgbClr val="F8FCFE"/>
              </a:fgClr>
              <a:bgClr>
                <a:schemeClr val="bg1"/>
              </a:bgClr>
            </a:patt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思源黑体 CN Normal" panose="020B0400000000000000" charset="-122"/>
              </a:endParaRPr>
            </a:p>
          </p:txBody>
        </p:sp>
      </p:grpSp>
      <p:sp>
        <p:nvSpPr>
          <p:cNvPr id="17" name="矩形 16"/>
          <p:cNvSpPr/>
          <p:nvPr/>
        </p:nvSpPr>
        <p:spPr>
          <a:xfrm>
            <a:off x="4749189" y="293757"/>
            <a:ext cx="2712602" cy="707886"/>
          </a:xfrm>
          <a:prstGeom prst="rect">
            <a:avLst/>
          </a:prstGeom>
        </p:spPr>
        <p:txBody>
          <a:bodyPr wrap="none">
            <a:spAutoFit/>
          </a:bodyPr>
          <a:lstStyle/>
          <a:p>
            <a:pPr algn="ctr"/>
            <a:r>
              <a:rPr lang="en-US" altLang="zh-CN" sz="4000" b="1" dirty="0">
                <a:solidFill>
                  <a:schemeClr val="accent5"/>
                </a:solidFill>
                <a:latin typeface="Calibri" panose="020F0502020204030204" pitchFamily="34" charset="0"/>
                <a:ea typeface="思源黑体 CN Normal" panose="020B0400000000000000" charset="-122"/>
                <a:cs typeface="Calibri" panose="020F0502020204030204" pitchFamily="34" charset="0"/>
              </a:rPr>
              <a:t>Conclusions</a:t>
            </a:r>
            <a:endParaRPr lang="zh-CN" altLang="en-US" sz="4000" b="1" dirty="0">
              <a:solidFill>
                <a:schemeClr val="accent5"/>
              </a:solidFill>
              <a:latin typeface="Calibri" panose="020F0502020204030204" pitchFamily="34" charset="0"/>
              <a:ea typeface="思源黑体 CN Normal" panose="020B0400000000000000" charset="-122"/>
              <a:cs typeface="Calibri" panose="020F0502020204030204" pitchFamily="34" charset="0"/>
            </a:endParaRPr>
          </a:p>
        </p:txBody>
      </p:sp>
      <p:grpSp>
        <p:nvGrpSpPr>
          <p:cNvPr id="3" name="Group 4"/>
          <p:cNvGrpSpPr>
            <a:grpSpLocks noChangeAspect="1"/>
          </p:cNvGrpSpPr>
          <p:nvPr/>
        </p:nvGrpSpPr>
        <p:grpSpPr bwMode="auto">
          <a:xfrm>
            <a:off x="5188509" y="2328203"/>
            <a:ext cx="2208038" cy="2745270"/>
            <a:chOff x="2571" y="1162"/>
            <a:chExt cx="2540" cy="3158"/>
          </a:xfrm>
        </p:grpSpPr>
        <p:sp>
          <p:nvSpPr>
            <p:cNvPr id="4" name="Freeform 5"/>
            <p:cNvSpPr/>
            <p:nvPr/>
          </p:nvSpPr>
          <p:spPr bwMode="auto">
            <a:xfrm>
              <a:off x="2796" y="1162"/>
              <a:ext cx="1054" cy="2199"/>
            </a:xfrm>
            <a:custGeom>
              <a:avLst/>
              <a:gdLst>
                <a:gd name="T0" fmla="*/ 403 w 404"/>
                <a:gd name="T1" fmla="*/ 204 h 844"/>
                <a:gd name="T2" fmla="*/ 402 w 404"/>
                <a:gd name="T3" fmla="*/ 321 h 844"/>
                <a:gd name="T4" fmla="*/ 401 w 404"/>
                <a:gd name="T5" fmla="*/ 412 h 844"/>
                <a:gd name="T6" fmla="*/ 308 w 404"/>
                <a:gd name="T7" fmla="*/ 462 h 844"/>
                <a:gd name="T8" fmla="*/ 236 w 404"/>
                <a:gd name="T9" fmla="*/ 518 h 844"/>
                <a:gd name="T10" fmla="*/ 251 w 404"/>
                <a:gd name="T11" fmla="*/ 519 h 844"/>
                <a:gd name="T12" fmla="*/ 313 w 404"/>
                <a:gd name="T13" fmla="*/ 480 h 844"/>
                <a:gd name="T14" fmla="*/ 336 w 404"/>
                <a:gd name="T15" fmla="*/ 429 h 844"/>
                <a:gd name="T16" fmla="*/ 401 w 404"/>
                <a:gd name="T17" fmla="*/ 426 h 844"/>
                <a:gd name="T18" fmla="*/ 400 w 404"/>
                <a:gd name="T19" fmla="*/ 591 h 844"/>
                <a:gd name="T20" fmla="*/ 399 w 404"/>
                <a:gd name="T21" fmla="*/ 716 h 844"/>
                <a:gd name="T22" fmla="*/ 399 w 404"/>
                <a:gd name="T23" fmla="*/ 738 h 844"/>
                <a:gd name="T24" fmla="*/ 382 w 404"/>
                <a:gd name="T25" fmla="*/ 788 h 844"/>
                <a:gd name="T26" fmla="*/ 285 w 404"/>
                <a:gd name="T27" fmla="*/ 843 h 844"/>
                <a:gd name="T28" fmla="*/ 168 w 404"/>
                <a:gd name="T29" fmla="*/ 741 h 844"/>
                <a:gd name="T30" fmla="*/ 190 w 404"/>
                <a:gd name="T31" fmla="*/ 697 h 844"/>
                <a:gd name="T32" fmla="*/ 256 w 404"/>
                <a:gd name="T33" fmla="*/ 644 h 844"/>
                <a:gd name="T34" fmla="*/ 262 w 404"/>
                <a:gd name="T35" fmla="*/ 641 h 844"/>
                <a:gd name="T36" fmla="*/ 267 w 404"/>
                <a:gd name="T37" fmla="*/ 640 h 844"/>
                <a:gd name="T38" fmla="*/ 310 w 404"/>
                <a:gd name="T39" fmla="*/ 656 h 844"/>
                <a:gd name="T40" fmla="*/ 309 w 404"/>
                <a:gd name="T41" fmla="*/ 636 h 844"/>
                <a:gd name="T42" fmla="*/ 263 w 404"/>
                <a:gd name="T43" fmla="*/ 625 h 844"/>
                <a:gd name="T44" fmla="*/ 240 w 404"/>
                <a:gd name="T45" fmla="*/ 639 h 844"/>
                <a:gd name="T46" fmla="*/ 230 w 404"/>
                <a:gd name="T47" fmla="*/ 650 h 844"/>
                <a:gd name="T48" fmla="*/ 219 w 404"/>
                <a:gd name="T49" fmla="*/ 668 h 844"/>
                <a:gd name="T50" fmla="*/ 160 w 404"/>
                <a:gd name="T51" fmla="*/ 727 h 844"/>
                <a:gd name="T52" fmla="*/ 130 w 404"/>
                <a:gd name="T53" fmla="*/ 728 h 844"/>
                <a:gd name="T54" fmla="*/ 2 w 404"/>
                <a:gd name="T55" fmla="*/ 587 h 844"/>
                <a:gd name="T56" fmla="*/ 35 w 404"/>
                <a:gd name="T57" fmla="*/ 494 h 844"/>
                <a:gd name="T58" fmla="*/ 67 w 404"/>
                <a:gd name="T59" fmla="*/ 505 h 844"/>
                <a:gd name="T60" fmla="*/ 102 w 404"/>
                <a:gd name="T61" fmla="*/ 558 h 844"/>
                <a:gd name="T62" fmla="*/ 116 w 404"/>
                <a:gd name="T63" fmla="*/ 560 h 844"/>
                <a:gd name="T64" fmla="*/ 82 w 404"/>
                <a:gd name="T65" fmla="*/ 497 h 844"/>
                <a:gd name="T66" fmla="*/ 113 w 404"/>
                <a:gd name="T67" fmla="*/ 482 h 844"/>
                <a:gd name="T68" fmla="*/ 114 w 404"/>
                <a:gd name="T69" fmla="*/ 450 h 844"/>
                <a:gd name="T70" fmla="*/ 96 w 404"/>
                <a:gd name="T71" fmla="*/ 477 h 844"/>
                <a:gd name="T72" fmla="*/ 41 w 404"/>
                <a:gd name="T73" fmla="*/ 481 h 844"/>
                <a:gd name="T74" fmla="*/ 0 w 404"/>
                <a:gd name="T75" fmla="*/ 390 h 844"/>
                <a:gd name="T76" fmla="*/ 56 w 404"/>
                <a:gd name="T77" fmla="*/ 277 h 844"/>
                <a:gd name="T78" fmla="*/ 197 w 404"/>
                <a:gd name="T79" fmla="*/ 296 h 844"/>
                <a:gd name="T80" fmla="*/ 247 w 404"/>
                <a:gd name="T81" fmla="*/ 287 h 844"/>
                <a:gd name="T82" fmla="*/ 302 w 404"/>
                <a:gd name="T83" fmla="*/ 298 h 844"/>
                <a:gd name="T84" fmla="*/ 348 w 404"/>
                <a:gd name="T85" fmla="*/ 263 h 844"/>
                <a:gd name="T86" fmla="*/ 314 w 404"/>
                <a:gd name="T87" fmla="*/ 277 h 844"/>
                <a:gd name="T88" fmla="*/ 262 w 404"/>
                <a:gd name="T89" fmla="*/ 278 h 844"/>
                <a:gd name="T90" fmla="*/ 233 w 404"/>
                <a:gd name="T91" fmla="*/ 257 h 844"/>
                <a:gd name="T92" fmla="*/ 219 w 404"/>
                <a:gd name="T93" fmla="*/ 227 h 844"/>
                <a:gd name="T94" fmla="*/ 238 w 404"/>
                <a:gd name="T95" fmla="*/ 180 h 844"/>
                <a:gd name="T96" fmla="*/ 204 w 404"/>
                <a:gd name="T97" fmla="*/ 220 h 844"/>
                <a:gd name="T98" fmla="*/ 87 w 404"/>
                <a:gd name="T99" fmla="*/ 280 h 844"/>
                <a:gd name="T100" fmla="*/ 58 w 404"/>
                <a:gd name="T101" fmla="*/ 249 h 844"/>
                <a:gd name="T102" fmla="*/ 99 w 404"/>
                <a:gd name="T103" fmla="*/ 147 h 844"/>
                <a:gd name="T104" fmla="*/ 217 w 404"/>
                <a:gd name="T105" fmla="*/ 104 h 844"/>
                <a:gd name="T106" fmla="*/ 221 w 404"/>
                <a:gd name="T107" fmla="*/ 104 h 844"/>
                <a:gd name="T108" fmla="*/ 289 w 404"/>
                <a:gd name="T109" fmla="*/ 102 h 844"/>
                <a:gd name="T110" fmla="*/ 328 w 404"/>
                <a:gd name="T111" fmla="*/ 157 h 844"/>
                <a:gd name="T112" fmla="*/ 296 w 404"/>
                <a:gd name="T113" fmla="*/ 89 h 844"/>
                <a:gd name="T114" fmla="*/ 255 w 404"/>
                <a:gd name="T115" fmla="*/ 20 h 844"/>
                <a:gd name="T116" fmla="*/ 369 w 404"/>
                <a:gd name="T117" fmla="*/ 20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 h="844">
                  <a:moveTo>
                    <a:pt x="404" y="91"/>
                  </a:moveTo>
                  <a:cubicBezTo>
                    <a:pt x="403" y="190"/>
                    <a:pt x="403" y="190"/>
                    <a:pt x="403" y="190"/>
                  </a:cubicBezTo>
                  <a:cubicBezTo>
                    <a:pt x="403" y="204"/>
                    <a:pt x="403" y="204"/>
                    <a:pt x="403" y="204"/>
                  </a:cubicBezTo>
                  <a:cubicBezTo>
                    <a:pt x="403" y="229"/>
                    <a:pt x="403" y="229"/>
                    <a:pt x="403" y="229"/>
                  </a:cubicBezTo>
                  <a:cubicBezTo>
                    <a:pt x="402" y="252"/>
                    <a:pt x="402" y="252"/>
                    <a:pt x="402" y="252"/>
                  </a:cubicBezTo>
                  <a:cubicBezTo>
                    <a:pt x="402" y="321"/>
                    <a:pt x="402" y="321"/>
                    <a:pt x="402" y="321"/>
                  </a:cubicBezTo>
                  <a:cubicBezTo>
                    <a:pt x="402" y="331"/>
                    <a:pt x="402" y="331"/>
                    <a:pt x="402" y="331"/>
                  </a:cubicBezTo>
                  <a:cubicBezTo>
                    <a:pt x="402" y="369"/>
                    <a:pt x="402" y="369"/>
                    <a:pt x="402" y="369"/>
                  </a:cubicBezTo>
                  <a:cubicBezTo>
                    <a:pt x="401" y="412"/>
                    <a:pt x="401" y="412"/>
                    <a:pt x="401" y="412"/>
                  </a:cubicBezTo>
                  <a:cubicBezTo>
                    <a:pt x="398" y="411"/>
                    <a:pt x="378" y="405"/>
                    <a:pt x="358" y="406"/>
                  </a:cubicBezTo>
                  <a:cubicBezTo>
                    <a:pt x="347" y="407"/>
                    <a:pt x="336" y="410"/>
                    <a:pt x="327" y="417"/>
                  </a:cubicBezTo>
                  <a:cubicBezTo>
                    <a:pt x="315" y="427"/>
                    <a:pt x="309" y="442"/>
                    <a:pt x="308" y="462"/>
                  </a:cubicBezTo>
                  <a:cubicBezTo>
                    <a:pt x="297" y="459"/>
                    <a:pt x="278" y="455"/>
                    <a:pt x="263" y="464"/>
                  </a:cubicBezTo>
                  <a:cubicBezTo>
                    <a:pt x="257" y="468"/>
                    <a:pt x="252" y="472"/>
                    <a:pt x="248" y="478"/>
                  </a:cubicBezTo>
                  <a:cubicBezTo>
                    <a:pt x="242" y="488"/>
                    <a:pt x="238" y="501"/>
                    <a:pt x="236" y="518"/>
                  </a:cubicBezTo>
                  <a:cubicBezTo>
                    <a:pt x="236" y="522"/>
                    <a:pt x="239" y="526"/>
                    <a:pt x="243" y="526"/>
                  </a:cubicBezTo>
                  <a:cubicBezTo>
                    <a:pt x="243" y="526"/>
                    <a:pt x="244" y="526"/>
                    <a:pt x="244" y="526"/>
                  </a:cubicBezTo>
                  <a:cubicBezTo>
                    <a:pt x="248" y="526"/>
                    <a:pt x="251" y="523"/>
                    <a:pt x="251" y="519"/>
                  </a:cubicBezTo>
                  <a:cubicBezTo>
                    <a:pt x="252" y="510"/>
                    <a:pt x="253" y="502"/>
                    <a:pt x="256" y="495"/>
                  </a:cubicBezTo>
                  <a:cubicBezTo>
                    <a:pt x="259" y="487"/>
                    <a:pt x="264" y="481"/>
                    <a:pt x="270" y="477"/>
                  </a:cubicBezTo>
                  <a:cubicBezTo>
                    <a:pt x="287" y="467"/>
                    <a:pt x="312" y="479"/>
                    <a:pt x="313" y="480"/>
                  </a:cubicBezTo>
                  <a:cubicBezTo>
                    <a:pt x="315" y="481"/>
                    <a:pt x="318" y="481"/>
                    <a:pt x="320" y="479"/>
                  </a:cubicBezTo>
                  <a:cubicBezTo>
                    <a:pt x="322" y="478"/>
                    <a:pt x="323" y="475"/>
                    <a:pt x="323" y="472"/>
                  </a:cubicBezTo>
                  <a:cubicBezTo>
                    <a:pt x="322" y="452"/>
                    <a:pt x="326" y="437"/>
                    <a:pt x="336" y="429"/>
                  </a:cubicBezTo>
                  <a:cubicBezTo>
                    <a:pt x="342" y="425"/>
                    <a:pt x="348" y="422"/>
                    <a:pt x="355" y="421"/>
                  </a:cubicBezTo>
                  <a:cubicBezTo>
                    <a:pt x="375" y="418"/>
                    <a:pt x="397" y="426"/>
                    <a:pt x="397" y="426"/>
                  </a:cubicBezTo>
                  <a:cubicBezTo>
                    <a:pt x="398" y="426"/>
                    <a:pt x="400" y="426"/>
                    <a:pt x="401" y="426"/>
                  </a:cubicBezTo>
                  <a:cubicBezTo>
                    <a:pt x="401" y="474"/>
                    <a:pt x="401" y="474"/>
                    <a:pt x="401" y="474"/>
                  </a:cubicBezTo>
                  <a:cubicBezTo>
                    <a:pt x="401" y="525"/>
                    <a:pt x="401" y="525"/>
                    <a:pt x="401" y="525"/>
                  </a:cubicBezTo>
                  <a:cubicBezTo>
                    <a:pt x="400" y="591"/>
                    <a:pt x="400" y="591"/>
                    <a:pt x="400" y="591"/>
                  </a:cubicBezTo>
                  <a:cubicBezTo>
                    <a:pt x="400" y="593"/>
                    <a:pt x="400" y="593"/>
                    <a:pt x="400" y="593"/>
                  </a:cubicBezTo>
                  <a:cubicBezTo>
                    <a:pt x="400" y="654"/>
                    <a:pt x="400" y="654"/>
                    <a:pt x="400" y="654"/>
                  </a:cubicBezTo>
                  <a:cubicBezTo>
                    <a:pt x="399" y="716"/>
                    <a:pt x="399" y="716"/>
                    <a:pt x="399" y="716"/>
                  </a:cubicBezTo>
                  <a:cubicBezTo>
                    <a:pt x="400" y="719"/>
                    <a:pt x="400" y="722"/>
                    <a:pt x="400" y="726"/>
                  </a:cubicBezTo>
                  <a:cubicBezTo>
                    <a:pt x="400" y="727"/>
                    <a:pt x="400" y="727"/>
                    <a:pt x="400" y="727"/>
                  </a:cubicBezTo>
                  <a:cubicBezTo>
                    <a:pt x="400" y="730"/>
                    <a:pt x="400" y="734"/>
                    <a:pt x="399" y="738"/>
                  </a:cubicBezTo>
                  <a:cubicBezTo>
                    <a:pt x="399" y="738"/>
                    <a:pt x="399" y="739"/>
                    <a:pt x="399" y="739"/>
                  </a:cubicBezTo>
                  <a:cubicBezTo>
                    <a:pt x="398" y="751"/>
                    <a:pt x="395" y="762"/>
                    <a:pt x="390" y="773"/>
                  </a:cubicBezTo>
                  <a:cubicBezTo>
                    <a:pt x="388" y="778"/>
                    <a:pt x="385" y="783"/>
                    <a:pt x="382" y="788"/>
                  </a:cubicBezTo>
                  <a:cubicBezTo>
                    <a:pt x="377" y="797"/>
                    <a:pt x="370" y="805"/>
                    <a:pt x="363" y="812"/>
                  </a:cubicBezTo>
                  <a:cubicBezTo>
                    <a:pt x="355" y="819"/>
                    <a:pt x="347" y="825"/>
                    <a:pt x="338" y="830"/>
                  </a:cubicBezTo>
                  <a:cubicBezTo>
                    <a:pt x="322" y="838"/>
                    <a:pt x="304" y="843"/>
                    <a:pt x="285" y="843"/>
                  </a:cubicBezTo>
                  <a:cubicBezTo>
                    <a:pt x="242" y="844"/>
                    <a:pt x="204" y="821"/>
                    <a:pt x="184" y="787"/>
                  </a:cubicBezTo>
                  <a:cubicBezTo>
                    <a:pt x="179" y="779"/>
                    <a:pt x="175" y="771"/>
                    <a:pt x="173" y="762"/>
                  </a:cubicBezTo>
                  <a:cubicBezTo>
                    <a:pt x="171" y="755"/>
                    <a:pt x="169" y="748"/>
                    <a:pt x="168" y="741"/>
                  </a:cubicBezTo>
                  <a:cubicBezTo>
                    <a:pt x="168" y="739"/>
                    <a:pt x="168" y="738"/>
                    <a:pt x="168" y="736"/>
                  </a:cubicBezTo>
                  <a:cubicBezTo>
                    <a:pt x="171" y="735"/>
                    <a:pt x="174" y="733"/>
                    <a:pt x="174" y="730"/>
                  </a:cubicBezTo>
                  <a:cubicBezTo>
                    <a:pt x="175" y="728"/>
                    <a:pt x="178" y="710"/>
                    <a:pt x="190" y="697"/>
                  </a:cubicBezTo>
                  <a:cubicBezTo>
                    <a:pt x="197" y="688"/>
                    <a:pt x="208" y="682"/>
                    <a:pt x="223" y="683"/>
                  </a:cubicBezTo>
                  <a:cubicBezTo>
                    <a:pt x="226" y="684"/>
                    <a:pt x="229" y="682"/>
                    <a:pt x="231" y="679"/>
                  </a:cubicBezTo>
                  <a:cubicBezTo>
                    <a:pt x="231" y="678"/>
                    <a:pt x="239" y="655"/>
                    <a:pt x="256" y="644"/>
                  </a:cubicBezTo>
                  <a:cubicBezTo>
                    <a:pt x="258" y="643"/>
                    <a:pt x="260" y="642"/>
                    <a:pt x="261" y="641"/>
                  </a:cubicBezTo>
                  <a:cubicBezTo>
                    <a:pt x="261" y="641"/>
                    <a:pt x="262" y="641"/>
                    <a:pt x="262" y="641"/>
                  </a:cubicBezTo>
                  <a:cubicBezTo>
                    <a:pt x="262" y="641"/>
                    <a:pt x="262" y="641"/>
                    <a:pt x="262" y="641"/>
                  </a:cubicBezTo>
                  <a:cubicBezTo>
                    <a:pt x="263" y="641"/>
                    <a:pt x="264" y="640"/>
                    <a:pt x="265" y="640"/>
                  </a:cubicBezTo>
                  <a:cubicBezTo>
                    <a:pt x="265" y="640"/>
                    <a:pt x="265" y="640"/>
                    <a:pt x="265" y="640"/>
                  </a:cubicBezTo>
                  <a:cubicBezTo>
                    <a:pt x="266" y="640"/>
                    <a:pt x="266" y="640"/>
                    <a:pt x="267" y="640"/>
                  </a:cubicBezTo>
                  <a:cubicBezTo>
                    <a:pt x="273" y="638"/>
                    <a:pt x="279" y="638"/>
                    <a:pt x="286" y="641"/>
                  </a:cubicBezTo>
                  <a:cubicBezTo>
                    <a:pt x="290" y="642"/>
                    <a:pt x="295" y="645"/>
                    <a:pt x="299" y="648"/>
                  </a:cubicBezTo>
                  <a:cubicBezTo>
                    <a:pt x="303" y="650"/>
                    <a:pt x="307" y="653"/>
                    <a:pt x="310" y="656"/>
                  </a:cubicBezTo>
                  <a:cubicBezTo>
                    <a:pt x="313" y="659"/>
                    <a:pt x="318" y="659"/>
                    <a:pt x="321" y="656"/>
                  </a:cubicBezTo>
                  <a:cubicBezTo>
                    <a:pt x="324" y="653"/>
                    <a:pt x="323" y="648"/>
                    <a:pt x="320" y="645"/>
                  </a:cubicBezTo>
                  <a:cubicBezTo>
                    <a:pt x="316" y="642"/>
                    <a:pt x="312" y="639"/>
                    <a:pt x="309" y="636"/>
                  </a:cubicBezTo>
                  <a:cubicBezTo>
                    <a:pt x="304" y="633"/>
                    <a:pt x="300" y="631"/>
                    <a:pt x="296" y="629"/>
                  </a:cubicBezTo>
                  <a:cubicBezTo>
                    <a:pt x="289" y="626"/>
                    <a:pt x="283" y="624"/>
                    <a:pt x="276" y="624"/>
                  </a:cubicBezTo>
                  <a:cubicBezTo>
                    <a:pt x="272" y="624"/>
                    <a:pt x="267" y="624"/>
                    <a:pt x="263" y="625"/>
                  </a:cubicBezTo>
                  <a:cubicBezTo>
                    <a:pt x="258" y="627"/>
                    <a:pt x="254" y="628"/>
                    <a:pt x="250" y="631"/>
                  </a:cubicBezTo>
                  <a:cubicBezTo>
                    <a:pt x="249" y="631"/>
                    <a:pt x="249" y="632"/>
                    <a:pt x="248" y="632"/>
                  </a:cubicBezTo>
                  <a:cubicBezTo>
                    <a:pt x="245" y="634"/>
                    <a:pt x="242" y="636"/>
                    <a:pt x="240" y="639"/>
                  </a:cubicBezTo>
                  <a:cubicBezTo>
                    <a:pt x="239" y="639"/>
                    <a:pt x="239" y="640"/>
                    <a:pt x="238" y="640"/>
                  </a:cubicBezTo>
                  <a:cubicBezTo>
                    <a:pt x="236" y="643"/>
                    <a:pt x="233" y="645"/>
                    <a:pt x="231" y="648"/>
                  </a:cubicBezTo>
                  <a:cubicBezTo>
                    <a:pt x="231" y="649"/>
                    <a:pt x="230" y="650"/>
                    <a:pt x="230" y="650"/>
                  </a:cubicBezTo>
                  <a:cubicBezTo>
                    <a:pt x="229" y="651"/>
                    <a:pt x="228" y="652"/>
                    <a:pt x="228" y="652"/>
                  </a:cubicBezTo>
                  <a:cubicBezTo>
                    <a:pt x="227" y="653"/>
                    <a:pt x="227" y="654"/>
                    <a:pt x="226" y="655"/>
                  </a:cubicBezTo>
                  <a:cubicBezTo>
                    <a:pt x="223" y="660"/>
                    <a:pt x="221" y="665"/>
                    <a:pt x="219" y="668"/>
                  </a:cubicBezTo>
                  <a:cubicBezTo>
                    <a:pt x="218" y="668"/>
                    <a:pt x="218" y="668"/>
                    <a:pt x="218" y="668"/>
                  </a:cubicBezTo>
                  <a:cubicBezTo>
                    <a:pt x="201" y="668"/>
                    <a:pt x="188" y="677"/>
                    <a:pt x="179" y="687"/>
                  </a:cubicBezTo>
                  <a:cubicBezTo>
                    <a:pt x="168" y="700"/>
                    <a:pt x="162" y="716"/>
                    <a:pt x="160" y="727"/>
                  </a:cubicBezTo>
                  <a:cubicBezTo>
                    <a:pt x="160" y="727"/>
                    <a:pt x="160" y="728"/>
                    <a:pt x="160" y="728"/>
                  </a:cubicBezTo>
                  <a:cubicBezTo>
                    <a:pt x="156" y="729"/>
                    <a:pt x="152" y="729"/>
                    <a:pt x="148" y="729"/>
                  </a:cubicBezTo>
                  <a:cubicBezTo>
                    <a:pt x="142" y="729"/>
                    <a:pt x="136" y="729"/>
                    <a:pt x="130" y="728"/>
                  </a:cubicBezTo>
                  <a:cubicBezTo>
                    <a:pt x="114" y="726"/>
                    <a:pt x="98" y="722"/>
                    <a:pt x="83" y="715"/>
                  </a:cubicBezTo>
                  <a:cubicBezTo>
                    <a:pt x="43" y="695"/>
                    <a:pt x="14" y="658"/>
                    <a:pt x="5" y="613"/>
                  </a:cubicBezTo>
                  <a:cubicBezTo>
                    <a:pt x="3" y="605"/>
                    <a:pt x="2" y="596"/>
                    <a:pt x="2" y="587"/>
                  </a:cubicBezTo>
                  <a:cubicBezTo>
                    <a:pt x="2" y="578"/>
                    <a:pt x="3" y="569"/>
                    <a:pt x="4" y="561"/>
                  </a:cubicBezTo>
                  <a:cubicBezTo>
                    <a:pt x="6" y="552"/>
                    <a:pt x="8" y="544"/>
                    <a:pt x="11" y="537"/>
                  </a:cubicBezTo>
                  <a:cubicBezTo>
                    <a:pt x="16" y="521"/>
                    <a:pt x="25" y="506"/>
                    <a:pt x="35" y="494"/>
                  </a:cubicBezTo>
                  <a:cubicBezTo>
                    <a:pt x="36" y="494"/>
                    <a:pt x="37" y="495"/>
                    <a:pt x="38" y="495"/>
                  </a:cubicBezTo>
                  <a:cubicBezTo>
                    <a:pt x="38" y="495"/>
                    <a:pt x="40" y="496"/>
                    <a:pt x="42" y="496"/>
                  </a:cubicBezTo>
                  <a:cubicBezTo>
                    <a:pt x="47" y="497"/>
                    <a:pt x="57" y="500"/>
                    <a:pt x="67" y="505"/>
                  </a:cubicBezTo>
                  <a:cubicBezTo>
                    <a:pt x="70" y="507"/>
                    <a:pt x="74" y="509"/>
                    <a:pt x="77" y="511"/>
                  </a:cubicBezTo>
                  <a:cubicBezTo>
                    <a:pt x="88" y="518"/>
                    <a:pt x="98" y="528"/>
                    <a:pt x="101" y="543"/>
                  </a:cubicBezTo>
                  <a:cubicBezTo>
                    <a:pt x="102" y="548"/>
                    <a:pt x="102" y="553"/>
                    <a:pt x="102" y="558"/>
                  </a:cubicBezTo>
                  <a:cubicBezTo>
                    <a:pt x="101" y="562"/>
                    <a:pt x="104" y="566"/>
                    <a:pt x="108" y="567"/>
                  </a:cubicBezTo>
                  <a:cubicBezTo>
                    <a:pt x="108" y="567"/>
                    <a:pt x="109" y="567"/>
                    <a:pt x="109" y="567"/>
                  </a:cubicBezTo>
                  <a:cubicBezTo>
                    <a:pt x="113" y="567"/>
                    <a:pt x="116" y="564"/>
                    <a:pt x="116" y="560"/>
                  </a:cubicBezTo>
                  <a:cubicBezTo>
                    <a:pt x="117" y="550"/>
                    <a:pt x="116" y="541"/>
                    <a:pt x="113" y="534"/>
                  </a:cubicBezTo>
                  <a:cubicBezTo>
                    <a:pt x="108" y="518"/>
                    <a:pt x="97" y="506"/>
                    <a:pt x="84" y="498"/>
                  </a:cubicBezTo>
                  <a:cubicBezTo>
                    <a:pt x="83" y="498"/>
                    <a:pt x="83" y="497"/>
                    <a:pt x="82" y="497"/>
                  </a:cubicBezTo>
                  <a:cubicBezTo>
                    <a:pt x="83" y="497"/>
                    <a:pt x="84" y="496"/>
                    <a:pt x="85" y="496"/>
                  </a:cubicBezTo>
                  <a:cubicBezTo>
                    <a:pt x="92" y="495"/>
                    <a:pt x="100" y="492"/>
                    <a:pt x="107" y="488"/>
                  </a:cubicBezTo>
                  <a:cubicBezTo>
                    <a:pt x="109" y="486"/>
                    <a:pt x="111" y="484"/>
                    <a:pt x="113" y="482"/>
                  </a:cubicBezTo>
                  <a:cubicBezTo>
                    <a:pt x="122" y="475"/>
                    <a:pt x="127" y="465"/>
                    <a:pt x="129" y="452"/>
                  </a:cubicBezTo>
                  <a:cubicBezTo>
                    <a:pt x="129" y="448"/>
                    <a:pt x="127" y="444"/>
                    <a:pt x="123" y="443"/>
                  </a:cubicBezTo>
                  <a:cubicBezTo>
                    <a:pt x="119" y="443"/>
                    <a:pt x="115" y="446"/>
                    <a:pt x="114" y="450"/>
                  </a:cubicBezTo>
                  <a:cubicBezTo>
                    <a:pt x="113" y="459"/>
                    <a:pt x="109" y="466"/>
                    <a:pt x="104" y="471"/>
                  </a:cubicBezTo>
                  <a:cubicBezTo>
                    <a:pt x="102" y="473"/>
                    <a:pt x="101" y="474"/>
                    <a:pt x="99" y="475"/>
                  </a:cubicBezTo>
                  <a:cubicBezTo>
                    <a:pt x="98" y="476"/>
                    <a:pt x="97" y="477"/>
                    <a:pt x="96" y="477"/>
                  </a:cubicBezTo>
                  <a:cubicBezTo>
                    <a:pt x="86" y="483"/>
                    <a:pt x="73" y="484"/>
                    <a:pt x="63" y="483"/>
                  </a:cubicBezTo>
                  <a:cubicBezTo>
                    <a:pt x="55" y="483"/>
                    <a:pt x="49" y="482"/>
                    <a:pt x="45" y="482"/>
                  </a:cubicBezTo>
                  <a:cubicBezTo>
                    <a:pt x="44" y="481"/>
                    <a:pt x="42" y="481"/>
                    <a:pt x="41" y="481"/>
                  </a:cubicBezTo>
                  <a:cubicBezTo>
                    <a:pt x="39" y="480"/>
                    <a:pt x="37" y="481"/>
                    <a:pt x="35" y="483"/>
                  </a:cubicBezTo>
                  <a:cubicBezTo>
                    <a:pt x="30" y="477"/>
                    <a:pt x="25" y="470"/>
                    <a:pt x="21" y="463"/>
                  </a:cubicBezTo>
                  <a:cubicBezTo>
                    <a:pt x="8" y="442"/>
                    <a:pt x="0" y="417"/>
                    <a:pt x="0" y="390"/>
                  </a:cubicBezTo>
                  <a:cubicBezTo>
                    <a:pt x="0" y="379"/>
                    <a:pt x="1" y="368"/>
                    <a:pt x="4" y="357"/>
                  </a:cubicBezTo>
                  <a:cubicBezTo>
                    <a:pt x="11" y="325"/>
                    <a:pt x="29" y="296"/>
                    <a:pt x="54" y="276"/>
                  </a:cubicBezTo>
                  <a:cubicBezTo>
                    <a:pt x="55" y="276"/>
                    <a:pt x="55" y="277"/>
                    <a:pt x="56" y="277"/>
                  </a:cubicBezTo>
                  <a:cubicBezTo>
                    <a:pt x="56" y="278"/>
                    <a:pt x="66" y="285"/>
                    <a:pt x="82" y="293"/>
                  </a:cubicBezTo>
                  <a:cubicBezTo>
                    <a:pt x="98" y="301"/>
                    <a:pt x="120" y="309"/>
                    <a:pt x="145" y="309"/>
                  </a:cubicBezTo>
                  <a:cubicBezTo>
                    <a:pt x="161" y="309"/>
                    <a:pt x="179" y="305"/>
                    <a:pt x="197" y="296"/>
                  </a:cubicBezTo>
                  <a:cubicBezTo>
                    <a:pt x="207" y="290"/>
                    <a:pt x="217" y="282"/>
                    <a:pt x="227" y="272"/>
                  </a:cubicBezTo>
                  <a:cubicBezTo>
                    <a:pt x="228" y="273"/>
                    <a:pt x="229" y="273"/>
                    <a:pt x="230" y="274"/>
                  </a:cubicBezTo>
                  <a:cubicBezTo>
                    <a:pt x="234" y="278"/>
                    <a:pt x="240" y="283"/>
                    <a:pt x="247" y="287"/>
                  </a:cubicBezTo>
                  <a:cubicBezTo>
                    <a:pt x="259" y="294"/>
                    <a:pt x="274" y="300"/>
                    <a:pt x="291" y="300"/>
                  </a:cubicBezTo>
                  <a:cubicBezTo>
                    <a:pt x="291" y="300"/>
                    <a:pt x="291" y="300"/>
                    <a:pt x="291" y="300"/>
                  </a:cubicBezTo>
                  <a:cubicBezTo>
                    <a:pt x="295" y="299"/>
                    <a:pt x="299" y="299"/>
                    <a:pt x="302" y="298"/>
                  </a:cubicBezTo>
                  <a:cubicBezTo>
                    <a:pt x="311" y="296"/>
                    <a:pt x="320" y="292"/>
                    <a:pt x="328" y="285"/>
                  </a:cubicBezTo>
                  <a:cubicBezTo>
                    <a:pt x="335" y="280"/>
                    <a:pt x="341" y="274"/>
                    <a:pt x="347" y="266"/>
                  </a:cubicBezTo>
                  <a:cubicBezTo>
                    <a:pt x="348" y="265"/>
                    <a:pt x="348" y="264"/>
                    <a:pt x="348" y="263"/>
                  </a:cubicBezTo>
                  <a:cubicBezTo>
                    <a:pt x="349" y="261"/>
                    <a:pt x="348" y="258"/>
                    <a:pt x="346" y="256"/>
                  </a:cubicBezTo>
                  <a:cubicBezTo>
                    <a:pt x="343" y="253"/>
                    <a:pt x="338" y="254"/>
                    <a:pt x="336" y="257"/>
                  </a:cubicBezTo>
                  <a:cubicBezTo>
                    <a:pt x="329" y="266"/>
                    <a:pt x="322" y="273"/>
                    <a:pt x="314" y="277"/>
                  </a:cubicBezTo>
                  <a:cubicBezTo>
                    <a:pt x="314" y="277"/>
                    <a:pt x="314" y="277"/>
                    <a:pt x="314" y="277"/>
                  </a:cubicBezTo>
                  <a:cubicBezTo>
                    <a:pt x="307" y="282"/>
                    <a:pt x="299" y="285"/>
                    <a:pt x="290" y="285"/>
                  </a:cubicBezTo>
                  <a:cubicBezTo>
                    <a:pt x="280" y="285"/>
                    <a:pt x="270" y="282"/>
                    <a:pt x="262" y="278"/>
                  </a:cubicBezTo>
                  <a:cubicBezTo>
                    <a:pt x="252" y="273"/>
                    <a:pt x="244" y="267"/>
                    <a:pt x="239" y="263"/>
                  </a:cubicBezTo>
                  <a:cubicBezTo>
                    <a:pt x="236" y="260"/>
                    <a:pt x="234" y="257"/>
                    <a:pt x="233" y="257"/>
                  </a:cubicBezTo>
                  <a:cubicBezTo>
                    <a:pt x="233" y="257"/>
                    <a:pt x="233" y="257"/>
                    <a:pt x="233" y="257"/>
                  </a:cubicBezTo>
                  <a:cubicBezTo>
                    <a:pt x="233" y="257"/>
                    <a:pt x="233" y="257"/>
                    <a:pt x="233" y="257"/>
                  </a:cubicBezTo>
                  <a:cubicBezTo>
                    <a:pt x="232" y="256"/>
                    <a:pt x="221" y="243"/>
                    <a:pt x="219" y="227"/>
                  </a:cubicBezTo>
                  <a:cubicBezTo>
                    <a:pt x="219" y="227"/>
                    <a:pt x="219" y="227"/>
                    <a:pt x="219" y="227"/>
                  </a:cubicBezTo>
                  <a:cubicBezTo>
                    <a:pt x="219" y="224"/>
                    <a:pt x="219" y="221"/>
                    <a:pt x="219" y="218"/>
                  </a:cubicBezTo>
                  <a:cubicBezTo>
                    <a:pt x="220" y="207"/>
                    <a:pt x="226" y="198"/>
                    <a:pt x="236" y="190"/>
                  </a:cubicBezTo>
                  <a:cubicBezTo>
                    <a:pt x="240" y="188"/>
                    <a:pt x="240" y="183"/>
                    <a:pt x="238" y="180"/>
                  </a:cubicBezTo>
                  <a:cubicBezTo>
                    <a:pt x="235" y="177"/>
                    <a:pt x="231" y="176"/>
                    <a:pt x="228" y="179"/>
                  </a:cubicBezTo>
                  <a:cubicBezTo>
                    <a:pt x="214" y="189"/>
                    <a:pt x="206" y="202"/>
                    <a:pt x="205" y="216"/>
                  </a:cubicBezTo>
                  <a:cubicBezTo>
                    <a:pt x="205" y="217"/>
                    <a:pt x="204" y="218"/>
                    <a:pt x="204" y="220"/>
                  </a:cubicBezTo>
                  <a:cubicBezTo>
                    <a:pt x="204" y="237"/>
                    <a:pt x="212" y="253"/>
                    <a:pt x="218" y="261"/>
                  </a:cubicBezTo>
                  <a:cubicBezTo>
                    <a:pt x="208" y="271"/>
                    <a:pt x="199" y="278"/>
                    <a:pt x="189" y="283"/>
                  </a:cubicBezTo>
                  <a:cubicBezTo>
                    <a:pt x="150" y="304"/>
                    <a:pt x="111" y="292"/>
                    <a:pt x="87" y="280"/>
                  </a:cubicBezTo>
                  <a:cubicBezTo>
                    <a:pt x="74" y="273"/>
                    <a:pt x="66" y="267"/>
                    <a:pt x="65" y="266"/>
                  </a:cubicBezTo>
                  <a:cubicBezTo>
                    <a:pt x="63" y="265"/>
                    <a:pt x="61" y="264"/>
                    <a:pt x="59" y="264"/>
                  </a:cubicBezTo>
                  <a:cubicBezTo>
                    <a:pt x="59" y="259"/>
                    <a:pt x="58" y="254"/>
                    <a:pt x="58" y="249"/>
                  </a:cubicBezTo>
                  <a:cubicBezTo>
                    <a:pt x="58" y="218"/>
                    <a:pt x="67" y="190"/>
                    <a:pt x="83" y="167"/>
                  </a:cubicBezTo>
                  <a:cubicBezTo>
                    <a:pt x="84" y="165"/>
                    <a:pt x="85" y="163"/>
                    <a:pt x="86" y="162"/>
                  </a:cubicBezTo>
                  <a:cubicBezTo>
                    <a:pt x="90" y="156"/>
                    <a:pt x="95" y="151"/>
                    <a:pt x="99" y="147"/>
                  </a:cubicBezTo>
                  <a:cubicBezTo>
                    <a:pt x="102" y="144"/>
                    <a:pt x="104" y="142"/>
                    <a:pt x="107" y="140"/>
                  </a:cubicBezTo>
                  <a:cubicBezTo>
                    <a:pt x="132" y="117"/>
                    <a:pt x="165" y="104"/>
                    <a:pt x="201" y="103"/>
                  </a:cubicBezTo>
                  <a:cubicBezTo>
                    <a:pt x="206" y="103"/>
                    <a:pt x="212" y="104"/>
                    <a:pt x="217" y="104"/>
                  </a:cubicBezTo>
                  <a:cubicBezTo>
                    <a:pt x="218" y="104"/>
                    <a:pt x="219" y="105"/>
                    <a:pt x="220" y="104"/>
                  </a:cubicBezTo>
                  <a:cubicBezTo>
                    <a:pt x="221" y="105"/>
                    <a:pt x="221" y="105"/>
                    <a:pt x="221" y="105"/>
                  </a:cubicBezTo>
                  <a:cubicBezTo>
                    <a:pt x="221" y="104"/>
                    <a:pt x="221" y="104"/>
                    <a:pt x="221" y="104"/>
                  </a:cubicBezTo>
                  <a:cubicBezTo>
                    <a:pt x="222" y="104"/>
                    <a:pt x="222" y="104"/>
                    <a:pt x="222" y="104"/>
                  </a:cubicBezTo>
                  <a:cubicBezTo>
                    <a:pt x="223" y="104"/>
                    <a:pt x="249" y="92"/>
                    <a:pt x="275" y="97"/>
                  </a:cubicBezTo>
                  <a:cubicBezTo>
                    <a:pt x="280" y="98"/>
                    <a:pt x="285" y="100"/>
                    <a:pt x="289" y="102"/>
                  </a:cubicBezTo>
                  <a:cubicBezTo>
                    <a:pt x="305" y="110"/>
                    <a:pt x="315" y="127"/>
                    <a:pt x="320" y="151"/>
                  </a:cubicBezTo>
                  <a:cubicBezTo>
                    <a:pt x="320" y="154"/>
                    <a:pt x="323" y="157"/>
                    <a:pt x="327" y="157"/>
                  </a:cubicBezTo>
                  <a:cubicBezTo>
                    <a:pt x="327" y="157"/>
                    <a:pt x="328" y="157"/>
                    <a:pt x="328" y="157"/>
                  </a:cubicBezTo>
                  <a:cubicBezTo>
                    <a:pt x="332" y="156"/>
                    <a:pt x="335" y="152"/>
                    <a:pt x="334" y="148"/>
                  </a:cubicBezTo>
                  <a:cubicBezTo>
                    <a:pt x="329" y="119"/>
                    <a:pt x="316" y="100"/>
                    <a:pt x="296" y="89"/>
                  </a:cubicBezTo>
                  <a:cubicBezTo>
                    <a:pt x="296" y="89"/>
                    <a:pt x="296" y="89"/>
                    <a:pt x="296" y="89"/>
                  </a:cubicBezTo>
                  <a:cubicBezTo>
                    <a:pt x="267" y="74"/>
                    <a:pt x="232" y="85"/>
                    <a:pt x="220" y="89"/>
                  </a:cubicBezTo>
                  <a:cubicBezTo>
                    <a:pt x="221" y="74"/>
                    <a:pt x="225" y="60"/>
                    <a:pt x="232" y="48"/>
                  </a:cubicBezTo>
                  <a:cubicBezTo>
                    <a:pt x="237" y="37"/>
                    <a:pt x="245" y="27"/>
                    <a:pt x="255" y="20"/>
                  </a:cubicBezTo>
                  <a:cubicBezTo>
                    <a:pt x="270" y="8"/>
                    <a:pt x="290" y="0"/>
                    <a:pt x="311" y="0"/>
                  </a:cubicBezTo>
                  <a:cubicBezTo>
                    <a:pt x="327" y="0"/>
                    <a:pt x="342" y="4"/>
                    <a:pt x="356" y="11"/>
                  </a:cubicBezTo>
                  <a:cubicBezTo>
                    <a:pt x="360" y="14"/>
                    <a:pt x="365" y="16"/>
                    <a:pt x="369" y="20"/>
                  </a:cubicBezTo>
                  <a:cubicBezTo>
                    <a:pt x="385" y="32"/>
                    <a:pt x="396" y="50"/>
                    <a:pt x="401" y="71"/>
                  </a:cubicBezTo>
                  <a:cubicBezTo>
                    <a:pt x="403" y="77"/>
                    <a:pt x="403" y="84"/>
                    <a:pt x="404" y="91"/>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dirty="0">
                <a:latin typeface="Calibri" panose="020F0502020204030204" pitchFamily="34" charset="0"/>
                <a:ea typeface="思源黑体 CN Normal" panose="020B0400000000000000" charset="-122"/>
                <a:cs typeface="Calibri" panose="020F0502020204030204" pitchFamily="34" charset="0"/>
              </a:endParaRPr>
            </a:p>
          </p:txBody>
        </p:sp>
        <p:sp>
          <p:nvSpPr>
            <p:cNvPr id="5" name="Freeform 6"/>
            <p:cNvSpPr/>
            <p:nvPr/>
          </p:nvSpPr>
          <p:spPr bwMode="auto">
            <a:xfrm>
              <a:off x="3877" y="1162"/>
              <a:ext cx="1054" cy="2202"/>
            </a:xfrm>
            <a:custGeom>
              <a:avLst/>
              <a:gdLst>
                <a:gd name="T0" fmla="*/ 372 w 404"/>
                <a:gd name="T1" fmla="*/ 670 h 845"/>
                <a:gd name="T2" fmla="*/ 246 w 404"/>
                <a:gd name="T3" fmla="*/ 730 h 845"/>
                <a:gd name="T4" fmla="*/ 225 w 404"/>
                <a:gd name="T5" fmla="*/ 687 h 845"/>
                <a:gd name="T6" fmla="*/ 143 w 404"/>
                <a:gd name="T7" fmla="*/ 627 h 845"/>
                <a:gd name="T8" fmla="*/ 95 w 404"/>
                <a:gd name="T9" fmla="*/ 658 h 845"/>
                <a:gd name="T10" fmla="*/ 183 w 404"/>
                <a:gd name="T11" fmla="*/ 685 h 845"/>
                <a:gd name="T12" fmla="*/ 231 w 404"/>
                <a:gd name="T13" fmla="*/ 731 h 845"/>
                <a:gd name="T14" fmla="*/ 114 w 404"/>
                <a:gd name="T15" fmla="*/ 844 h 845"/>
                <a:gd name="T16" fmla="*/ 9 w 404"/>
                <a:gd name="T17" fmla="*/ 773 h 845"/>
                <a:gd name="T18" fmla="*/ 0 w 404"/>
                <a:gd name="T19" fmla="*/ 725 h 845"/>
                <a:gd name="T20" fmla="*/ 1 w 404"/>
                <a:gd name="T21" fmla="*/ 638 h 845"/>
                <a:gd name="T22" fmla="*/ 1 w 404"/>
                <a:gd name="T23" fmla="*/ 508 h 845"/>
                <a:gd name="T24" fmla="*/ 9 w 404"/>
                <a:gd name="T25" fmla="*/ 427 h 845"/>
                <a:gd name="T26" fmla="*/ 69 w 404"/>
                <a:gd name="T27" fmla="*/ 430 h 845"/>
                <a:gd name="T28" fmla="*/ 93 w 404"/>
                <a:gd name="T29" fmla="*/ 481 h 845"/>
                <a:gd name="T30" fmla="*/ 155 w 404"/>
                <a:gd name="T31" fmla="*/ 521 h 845"/>
                <a:gd name="T32" fmla="*/ 169 w 404"/>
                <a:gd name="T33" fmla="*/ 520 h 845"/>
                <a:gd name="T34" fmla="*/ 98 w 404"/>
                <a:gd name="T35" fmla="*/ 464 h 845"/>
                <a:gd name="T36" fmla="*/ 46 w 404"/>
                <a:gd name="T37" fmla="*/ 408 h 845"/>
                <a:gd name="T38" fmla="*/ 2 w 404"/>
                <a:gd name="T39" fmla="*/ 369 h 845"/>
                <a:gd name="T40" fmla="*/ 2 w 404"/>
                <a:gd name="T41" fmla="*/ 253 h 845"/>
                <a:gd name="T42" fmla="*/ 2 w 404"/>
                <a:gd name="T43" fmla="*/ 190 h 845"/>
                <a:gd name="T44" fmla="*/ 30 w 404"/>
                <a:gd name="T45" fmla="*/ 26 h 845"/>
                <a:gd name="T46" fmla="*/ 175 w 404"/>
                <a:gd name="T47" fmla="*/ 49 h 845"/>
                <a:gd name="T48" fmla="*/ 111 w 404"/>
                <a:gd name="T49" fmla="*/ 90 h 845"/>
                <a:gd name="T50" fmla="*/ 78 w 404"/>
                <a:gd name="T51" fmla="*/ 158 h 845"/>
                <a:gd name="T52" fmla="*/ 116 w 404"/>
                <a:gd name="T53" fmla="*/ 104 h 845"/>
                <a:gd name="T54" fmla="*/ 190 w 404"/>
                <a:gd name="T55" fmla="*/ 105 h 845"/>
                <a:gd name="T56" fmla="*/ 263 w 404"/>
                <a:gd name="T57" fmla="*/ 118 h 845"/>
                <a:gd name="T58" fmla="*/ 320 w 404"/>
                <a:gd name="T59" fmla="*/ 166 h 845"/>
                <a:gd name="T60" fmla="*/ 345 w 404"/>
                <a:gd name="T61" fmla="*/ 266 h 845"/>
                <a:gd name="T62" fmla="*/ 260 w 404"/>
                <a:gd name="T63" fmla="*/ 296 h 845"/>
                <a:gd name="T64" fmla="*/ 201 w 404"/>
                <a:gd name="T65" fmla="*/ 229 h 845"/>
                <a:gd name="T66" fmla="*/ 178 w 404"/>
                <a:gd name="T67" fmla="*/ 180 h 845"/>
                <a:gd name="T68" fmla="*/ 169 w 404"/>
                <a:gd name="T69" fmla="*/ 192 h 845"/>
                <a:gd name="T70" fmla="*/ 173 w 404"/>
                <a:gd name="T71" fmla="*/ 258 h 845"/>
                <a:gd name="T72" fmla="*/ 166 w 404"/>
                <a:gd name="T73" fmla="*/ 265 h 845"/>
                <a:gd name="T74" fmla="*/ 70 w 404"/>
                <a:gd name="T75" fmla="*/ 259 h 845"/>
                <a:gd name="T76" fmla="*/ 59 w 404"/>
                <a:gd name="T77" fmla="*/ 267 h 845"/>
                <a:gd name="T78" fmla="*/ 115 w 404"/>
                <a:gd name="T79" fmla="*/ 301 h 845"/>
                <a:gd name="T80" fmla="*/ 188 w 404"/>
                <a:gd name="T81" fmla="*/ 283 h 845"/>
                <a:gd name="T82" fmla="*/ 322 w 404"/>
                <a:gd name="T83" fmla="*/ 296 h 845"/>
                <a:gd name="T84" fmla="*/ 369 w 404"/>
                <a:gd name="T85" fmla="*/ 483 h 845"/>
                <a:gd name="T86" fmla="*/ 361 w 404"/>
                <a:gd name="T87" fmla="*/ 483 h 845"/>
                <a:gd name="T88" fmla="*/ 311 w 404"/>
                <a:gd name="T89" fmla="*/ 479 h 845"/>
                <a:gd name="T90" fmla="*/ 292 w 404"/>
                <a:gd name="T91" fmla="*/ 451 h 845"/>
                <a:gd name="T92" fmla="*/ 296 w 404"/>
                <a:gd name="T93" fmla="*/ 487 h 845"/>
                <a:gd name="T94" fmla="*/ 321 w 404"/>
                <a:gd name="T95" fmla="*/ 500 h 845"/>
                <a:gd name="T96" fmla="*/ 298 w 404"/>
                <a:gd name="T97" fmla="*/ 568 h 845"/>
                <a:gd name="T98" fmla="*/ 358 w 404"/>
                <a:gd name="T99" fmla="*/ 499 h 845"/>
                <a:gd name="T100" fmla="*/ 367 w 404"/>
                <a:gd name="T101" fmla="*/ 497 h 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04" h="845">
                  <a:moveTo>
                    <a:pt x="391" y="540"/>
                  </a:moveTo>
                  <a:cubicBezTo>
                    <a:pt x="397" y="556"/>
                    <a:pt x="399" y="572"/>
                    <a:pt x="399" y="590"/>
                  </a:cubicBezTo>
                  <a:cubicBezTo>
                    <a:pt x="398" y="620"/>
                    <a:pt x="389" y="648"/>
                    <a:pt x="372" y="670"/>
                  </a:cubicBezTo>
                  <a:cubicBezTo>
                    <a:pt x="349" y="703"/>
                    <a:pt x="313" y="725"/>
                    <a:pt x="271" y="730"/>
                  </a:cubicBezTo>
                  <a:cubicBezTo>
                    <a:pt x="265" y="731"/>
                    <a:pt x="258" y="731"/>
                    <a:pt x="252" y="731"/>
                  </a:cubicBezTo>
                  <a:cubicBezTo>
                    <a:pt x="250" y="731"/>
                    <a:pt x="248" y="731"/>
                    <a:pt x="246" y="730"/>
                  </a:cubicBezTo>
                  <a:cubicBezTo>
                    <a:pt x="246" y="730"/>
                    <a:pt x="246" y="729"/>
                    <a:pt x="246" y="728"/>
                  </a:cubicBezTo>
                  <a:cubicBezTo>
                    <a:pt x="245" y="722"/>
                    <a:pt x="242" y="715"/>
                    <a:pt x="239" y="708"/>
                  </a:cubicBezTo>
                  <a:cubicBezTo>
                    <a:pt x="236" y="700"/>
                    <a:pt x="231" y="693"/>
                    <a:pt x="225" y="687"/>
                  </a:cubicBezTo>
                  <a:cubicBezTo>
                    <a:pt x="216" y="677"/>
                    <a:pt x="203" y="670"/>
                    <a:pt x="187" y="670"/>
                  </a:cubicBezTo>
                  <a:cubicBezTo>
                    <a:pt x="187" y="670"/>
                    <a:pt x="187" y="670"/>
                    <a:pt x="187" y="670"/>
                  </a:cubicBezTo>
                  <a:cubicBezTo>
                    <a:pt x="182" y="659"/>
                    <a:pt x="168" y="633"/>
                    <a:pt x="143" y="627"/>
                  </a:cubicBezTo>
                  <a:cubicBezTo>
                    <a:pt x="125" y="622"/>
                    <a:pt x="106" y="629"/>
                    <a:pt x="86" y="647"/>
                  </a:cubicBezTo>
                  <a:cubicBezTo>
                    <a:pt x="83" y="650"/>
                    <a:pt x="82" y="654"/>
                    <a:pt x="85" y="657"/>
                  </a:cubicBezTo>
                  <a:cubicBezTo>
                    <a:pt x="88" y="660"/>
                    <a:pt x="92" y="661"/>
                    <a:pt x="95" y="658"/>
                  </a:cubicBezTo>
                  <a:cubicBezTo>
                    <a:pt x="111" y="644"/>
                    <a:pt x="126" y="638"/>
                    <a:pt x="139" y="641"/>
                  </a:cubicBezTo>
                  <a:cubicBezTo>
                    <a:pt x="163" y="647"/>
                    <a:pt x="175" y="680"/>
                    <a:pt x="175" y="680"/>
                  </a:cubicBezTo>
                  <a:cubicBezTo>
                    <a:pt x="176" y="683"/>
                    <a:pt x="180" y="685"/>
                    <a:pt x="183" y="685"/>
                  </a:cubicBezTo>
                  <a:cubicBezTo>
                    <a:pt x="197" y="684"/>
                    <a:pt x="207" y="689"/>
                    <a:pt x="214" y="696"/>
                  </a:cubicBezTo>
                  <a:cubicBezTo>
                    <a:pt x="222" y="705"/>
                    <a:pt x="227" y="716"/>
                    <a:pt x="229" y="724"/>
                  </a:cubicBezTo>
                  <a:cubicBezTo>
                    <a:pt x="231" y="728"/>
                    <a:pt x="231" y="731"/>
                    <a:pt x="231" y="731"/>
                  </a:cubicBezTo>
                  <a:cubicBezTo>
                    <a:pt x="232" y="732"/>
                    <a:pt x="232" y="733"/>
                    <a:pt x="233" y="734"/>
                  </a:cubicBezTo>
                  <a:cubicBezTo>
                    <a:pt x="232" y="745"/>
                    <a:pt x="230" y="755"/>
                    <a:pt x="227" y="765"/>
                  </a:cubicBezTo>
                  <a:cubicBezTo>
                    <a:pt x="211" y="811"/>
                    <a:pt x="166" y="845"/>
                    <a:pt x="114" y="844"/>
                  </a:cubicBezTo>
                  <a:cubicBezTo>
                    <a:pt x="95" y="843"/>
                    <a:pt x="78" y="839"/>
                    <a:pt x="62" y="830"/>
                  </a:cubicBezTo>
                  <a:cubicBezTo>
                    <a:pt x="53" y="826"/>
                    <a:pt x="45" y="820"/>
                    <a:pt x="37" y="813"/>
                  </a:cubicBezTo>
                  <a:cubicBezTo>
                    <a:pt x="25" y="801"/>
                    <a:pt x="16" y="788"/>
                    <a:pt x="9" y="773"/>
                  </a:cubicBezTo>
                  <a:cubicBezTo>
                    <a:pt x="5" y="762"/>
                    <a:pt x="2" y="751"/>
                    <a:pt x="1" y="739"/>
                  </a:cubicBezTo>
                  <a:cubicBezTo>
                    <a:pt x="1" y="739"/>
                    <a:pt x="1" y="738"/>
                    <a:pt x="1" y="738"/>
                  </a:cubicBezTo>
                  <a:cubicBezTo>
                    <a:pt x="0" y="734"/>
                    <a:pt x="0" y="729"/>
                    <a:pt x="0" y="725"/>
                  </a:cubicBezTo>
                  <a:cubicBezTo>
                    <a:pt x="0" y="722"/>
                    <a:pt x="1" y="719"/>
                    <a:pt x="1" y="716"/>
                  </a:cubicBezTo>
                  <a:cubicBezTo>
                    <a:pt x="1" y="654"/>
                    <a:pt x="1" y="654"/>
                    <a:pt x="1" y="654"/>
                  </a:cubicBezTo>
                  <a:cubicBezTo>
                    <a:pt x="1" y="638"/>
                    <a:pt x="1" y="638"/>
                    <a:pt x="1" y="638"/>
                  </a:cubicBezTo>
                  <a:cubicBezTo>
                    <a:pt x="1" y="591"/>
                    <a:pt x="1" y="591"/>
                    <a:pt x="1" y="591"/>
                  </a:cubicBezTo>
                  <a:cubicBezTo>
                    <a:pt x="1" y="588"/>
                    <a:pt x="1" y="588"/>
                    <a:pt x="1" y="588"/>
                  </a:cubicBezTo>
                  <a:cubicBezTo>
                    <a:pt x="1" y="508"/>
                    <a:pt x="1" y="508"/>
                    <a:pt x="1" y="508"/>
                  </a:cubicBezTo>
                  <a:cubicBezTo>
                    <a:pt x="1" y="475"/>
                    <a:pt x="1" y="475"/>
                    <a:pt x="1" y="475"/>
                  </a:cubicBezTo>
                  <a:cubicBezTo>
                    <a:pt x="1" y="426"/>
                    <a:pt x="1" y="426"/>
                    <a:pt x="1" y="426"/>
                  </a:cubicBezTo>
                  <a:cubicBezTo>
                    <a:pt x="3" y="428"/>
                    <a:pt x="6" y="428"/>
                    <a:pt x="9" y="427"/>
                  </a:cubicBezTo>
                  <a:cubicBezTo>
                    <a:pt x="9" y="427"/>
                    <a:pt x="29" y="421"/>
                    <a:pt x="48" y="423"/>
                  </a:cubicBezTo>
                  <a:cubicBezTo>
                    <a:pt x="54" y="423"/>
                    <a:pt x="61" y="425"/>
                    <a:pt x="67" y="429"/>
                  </a:cubicBezTo>
                  <a:cubicBezTo>
                    <a:pt x="68" y="429"/>
                    <a:pt x="69" y="430"/>
                    <a:pt x="69" y="430"/>
                  </a:cubicBezTo>
                  <a:cubicBezTo>
                    <a:pt x="80" y="439"/>
                    <a:pt x="84" y="453"/>
                    <a:pt x="83" y="474"/>
                  </a:cubicBezTo>
                  <a:cubicBezTo>
                    <a:pt x="82" y="477"/>
                    <a:pt x="84" y="479"/>
                    <a:pt x="86" y="481"/>
                  </a:cubicBezTo>
                  <a:cubicBezTo>
                    <a:pt x="88" y="482"/>
                    <a:pt x="91" y="482"/>
                    <a:pt x="93" y="481"/>
                  </a:cubicBezTo>
                  <a:cubicBezTo>
                    <a:pt x="94" y="481"/>
                    <a:pt x="118" y="469"/>
                    <a:pt x="136" y="479"/>
                  </a:cubicBezTo>
                  <a:cubicBezTo>
                    <a:pt x="141" y="482"/>
                    <a:pt x="145" y="486"/>
                    <a:pt x="148" y="493"/>
                  </a:cubicBezTo>
                  <a:cubicBezTo>
                    <a:pt x="152" y="500"/>
                    <a:pt x="154" y="509"/>
                    <a:pt x="155" y="521"/>
                  </a:cubicBezTo>
                  <a:cubicBezTo>
                    <a:pt x="155" y="525"/>
                    <a:pt x="158" y="528"/>
                    <a:pt x="162" y="528"/>
                  </a:cubicBezTo>
                  <a:cubicBezTo>
                    <a:pt x="163" y="528"/>
                    <a:pt x="163" y="528"/>
                    <a:pt x="163" y="528"/>
                  </a:cubicBezTo>
                  <a:cubicBezTo>
                    <a:pt x="167" y="527"/>
                    <a:pt x="170" y="524"/>
                    <a:pt x="169" y="520"/>
                  </a:cubicBezTo>
                  <a:cubicBezTo>
                    <a:pt x="168" y="501"/>
                    <a:pt x="163" y="486"/>
                    <a:pt x="155" y="476"/>
                  </a:cubicBezTo>
                  <a:cubicBezTo>
                    <a:pt x="152" y="472"/>
                    <a:pt x="148" y="469"/>
                    <a:pt x="143" y="466"/>
                  </a:cubicBezTo>
                  <a:cubicBezTo>
                    <a:pt x="127" y="457"/>
                    <a:pt x="109" y="460"/>
                    <a:pt x="98" y="464"/>
                  </a:cubicBezTo>
                  <a:cubicBezTo>
                    <a:pt x="97" y="443"/>
                    <a:pt x="91" y="428"/>
                    <a:pt x="78" y="419"/>
                  </a:cubicBezTo>
                  <a:cubicBezTo>
                    <a:pt x="78" y="418"/>
                    <a:pt x="77" y="418"/>
                    <a:pt x="76" y="417"/>
                  </a:cubicBezTo>
                  <a:cubicBezTo>
                    <a:pt x="67" y="411"/>
                    <a:pt x="56" y="408"/>
                    <a:pt x="46" y="408"/>
                  </a:cubicBezTo>
                  <a:cubicBezTo>
                    <a:pt x="25" y="407"/>
                    <a:pt x="5" y="413"/>
                    <a:pt x="4" y="413"/>
                  </a:cubicBezTo>
                  <a:cubicBezTo>
                    <a:pt x="3" y="414"/>
                    <a:pt x="2" y="414"/>
                    <a:pt x="1" y="415"/>
                  </a:cubicBezTo>
                  <a:cubicBezTo>
                    <a:pt x="2" y="369"/>
                    <a:pt x="2" y="369"/>
                    <a:pt x="2" y="369"/>
                  </a:cubicBezTo>
                  <a:cubicBezTo>
                    <a:pt x="2" y="340"/>
                    <a:pt x="2" y="340"/>
                    <a:pt x="2" y="340"/>
                  </a:cubicBezTo>
                  <a:cubicBezTo>
                    <a:pt x="2" y="311"/>
                    <a:pt x="2" y="311"/>
                    <a:pt x="2" y="311"/>
                  </a:cubicBezTo>
                  <a:cubicBezTo>
                    <a:pt x="2" y="253"/>
                    <a:pt x="2" y="253"/>
                    <a:pt x="2" y="253"/>
                  </a:cubicBezTo>
                  <a:cubicBezTo>
                    <a:pt x="2" y="229"/>
                    <a:pt x="2" y="229"/>
                    <a:pt x="2" y="229"/>
                  </a:cubicBezTo>
                  <a:cubicBezTo>
                    <a:pt x="2" y="198"/>
                    <a:pt x="2" y="198"/>
                    <a:pt x="2" y="198"/>
                  </a:cubicBezTo>
                  <a:cubicBezTo>
                    <a:pt x="2" y="190"/>
                    <a:pt x="2" y="190"/>
                    <a:pt x="2" y="190"/>
                  </a:cubicBezTo>
                  <a:cubicBezTo>
                    <a:pt x="2" y="90"/>
                    <a:pt x="2" y="90"/>
                    <a:pt x="2" y="90"/>
                  </a:cubicBezTo>
                  <a:cubicBezTo>
                    <a:pt x="2" y="83"/>
                    <a:pt x="3" y="77"/>
                    <a:pt x="5" y="71"/>
                  </a:cubicBezTo>
                  <a:cubicBezTo>
                    <a:pt x="9" y="54"/>
                    <a:pt x="18" y="38"/>
                    <a:pt x="30" y="26"/>
                  </a:cubicBezTo>
                  <a:cubicBezTo>
                    <a:pt x="36" y="20"/>
                    <a:pt x="43" y="15"/>
                    <a:pt x="50" y="11"/>
                  </a:cubicBezTo>
                  <a:cubicBezTo>
                    <a:pt x="63" y="4"/>
                    <a:pt x="79" y="0"/>
                    <a:pt x="96" y="0"/>
                  </a:cubicBezTo>
                  <a:cubicBezTo>
                    <a:pt x="130" y="1"/>
                    <a:pt x="160" y="21"/>
                    <a:pt x="175" y="49"/>
                  </a:cubicBezTo>
                  <a:cubicBezTo>
                    <a:pt x="176" y="52"/>
                    <a:pt x="177" y="54"/>
                    <a:pt x="178" y="57"/>
                  </a:cubicBezTo>
                  <a:cubicBezTo>
                    <a:pt x="183" y="67"/>
                    <a:pt x="185" y="79"/>
                    <a:pt x="185" y="91"/>
                  </a:cubicBezTo>
                  <a:cubicBezTo>
                    <a:pt x="174" y="86"/>
                    <a:pt x="139" y="76"/>
                    <a:pt x="111" y="90"/>
                  </a:cubicBezTo>
                  <a:cubicBezTo>
                    <a:pt x="110" y="91"/>
                    <a:pt x="110" y="91"/>
                    <a:pt x="110" y="91"/>
                  </a:cubicBezTo>
                  <a:cubicBezTo>
                    <a:pt x="90" y="101"/>
                    <a:pt x="77" y="121"/>
                    <a:pt x="72" y="150"/>
                  </a:cubicBezTo>
                  <a:cubicBezTo>
                    <a:pt x="71" y="154"/>
                    <a:pt x="74" y="157"/>
                    <a:pt x="78" y="158"/>
                  </a:cubicBezTo>
                  <a:cubicBezTo>
                    <a:pt x="78" y="158"/>
                    <a:pt x="79" y="158"/>
                    <a:pt x="79" y="158"/>
                  </a:cubicBezTo>
                  <a:cubicBezTo>
                    <a:pt x="82" y="158"/>
                    <a:pt x="85" y="156"/>
                    <a:pt x="86" y="152"/>
                  </a:cubicBezTo>
                  <a:cubicBezTo>
                    <a:pt x="91" y="128"/>
                    <a:pt x="101" y="112"/>
                    <a:pt x="116" y="104"/>
                  </a:cubicBezTo>
                  <a:cubicBezTo>
                    <a:pt x="121" y="101"/>
                    <a:pt x="127" y="100"/>
                    <a:pt x="132" y="99"/>
                  </a:cubicBezTo>
                  <a:cubicBezTo>
                    <a:pt x="157" y="94"/>
                    <a:pt x="183" y="105"/>
                    <a:pt x="184" y="106"/>
                  </a:cubicBezTo>
                  <a:cubicBezTo>
                    <a:pt x="186" y="107"/>
                    <a:pt x="188" y="106"/>
                    <a:pt x="190" y="105"/>
                  </a:cubicBezTo>
                  <a:cubicBezTo>
                    <a:pt x="195" y="105"/>
                    <a:pt x="200" y="105"/>
                    <a:pt x="205" y="105"/>
                  </a:cubicBezTo>
                  <a:cubicBezTo>
                    <a:pt x="224" y="105"/>
                    <a:pt x="242" y="109"/>
                    <a:pt x="259" y="116"/>
                  </a:cubicBezTo>
                  <a:cubicBezTo>
                    <a:pt x="260" y="117"/>
                    <a:pt x="262" y="118"/>
                    <a:pt x="263" y="118"/>
                  </a:cubicBezTo>
                  <a:cubicBezTo>
                    <a:pt x="277" y="125"/>
                    <a:pt x="291" y="134"/>
                    <a:pt x="302" y="145"/>
                  </a:cubicBezTo>
                  <a:cubicBezTo>
                    <a:pt x="303" y="146"/>
                    <a:pt x="303" y="146"/>
                    <a:pt x="304" y="147"/>
                  </a:cubicBezTo>
                  <a:cubicBezTo>
                    <a:pt x="310" y="153"/>
                    <a:pt x="315" y="159"/>
                    <a:pt x="320" y="166"/>
                  </a:cubicBezTo>
                  <a:cubicBezTo>
                    <a:pt x="320" y="167"/>
                    <a:pt x="320" y="167"/>
                    <a:pt x="320" y="167"/>
                  </a:cubicBezTo>
                  <a:cubicBezTo>
                    <a:pt x="337" y="191"/>
                    <a:pt x="347" y="220"/>
                    <a:pt x="346" y="252"/>
                  </a:cubicBezTo>
                  <a:cubicBezTo>
                    <a:pt x="346" y="256"/>
                    <a:pt x="346" y="261"/>
                    <a:pt x="345" y="266"/>
                  </a:cubicBezTo>
                  <a:cubicBezTo>
                    <a:pt x="344" y="266"/>
                    <a:pt x="342" y="267"/>
                    <a:pt x="341" y="267"/>
                  </a:cubicBezTo>
                  <a:cubicBezTo>
                    <a:pt x="340" y="268"/>
                    <a:pt x="331" y="275"/>
                    <a:pt x="317" y="282"/>
                  </a:cubicBezTo>
                  <a:cubicBezTo>
                    <a:pt x="302" y="289"/>
                    <a:pt x="282" y="296"/>
                    <a:pt x="260" y="296"/>
                  </a:cubicBezTo>
                  <a:cubicBezTo>
                    <a:pt x="240" y="296"/>
                    <a:pt x="218" y="289"/>
                    <a:pt x="198" y="271"/>
                  </a:cubicBezTo>
                  <a:cubicBezTo>
                    <a:pt x="194" y="269"/>
                    <a:pt x="191" y="266"/>
                    <a:pt x="188" y="263"/>
                  </a:cubicBezTo>
                  <a:cubicBezTo>
                    <a:pt x="193" y="256"/>
                    <a:pt x="200" y="244"/>
                    <a:pt x="201" y="229"/>
                  </a:cubicBezTo>
                  <a:cubicBezTo>
                    <a:pt x="202" y="226"/>
                    <a:pt x="202" y="222"/>
                    <a:pt x="201" y="218"/>
                  </a:cubicBezTo>
                  <a:cubicBezTo>
                    <a:pt x="200" y="203"/>
                    <a:pt x="192" y="191"/>
                    <a:pt x="178" y="180"/>
                  </a:cubicBezTo>
                  <a:cubicBezTo>
                    <a:pt x="178" y="180"/>
                    <a:pt x="178" y="180"/>
                    <a:pt x="178" y="180"/>
                  </a:cubicBezTo>
                  <a:cubicBezTo>
                    <a:pt x="175" y="178"/>
                    <a:pt x="170" y="178"/>
                    <a:pt x="168" y="182"/>
                  </a:cubicBezTo>
                  <a:cubicBezTo>
                    <a:pt x="166" y="184"/>
                    <a:pt x="166" y="186"/>
                    <a:pt x="167" y="189"/>
                  </a:cubicBezTo>
                  <a:cubicBezTo>
                    <a:pt x="168" y="190"/>
                    <a:pt x="168" y="191"/>
                    <a:pt x="169" y="192"/>
                  </a:cubicBezTo>
                  <a:cubicBezTo>
                    <a:pt x="180" y="200"/>
                    <a:pt x="186" y="209"/>
                    <a:pt x="187" y="219"/>
                  </a:cubicBezTo>
                  <a:cubicBezTo>
                    <a:pt x="187" y="223"/>
                    <a:pt x="187" y="226"/>
                    <a:pt x="186" y="229"/>
                  </a:cubicBezTo>
                  <a:cubicBezTo>
                    <a:pt x="184" y="245"/>
                    <a:pt x="174" y="257"/>
                    <a:pt x="173" y="258"/>
                  </a:cubicBezTo>
                  <a:cubicBezTo>
                    <a:pt x="173" y="258"/>
                    <a:pt x="173" y="258"/>
                    <a:pt x="173" y="258"/>
                  </a:cubicBezTo>
                  <a:cubicBezTo>
                    <a:pt x="173" y="258"/>
                    <a:pt x="173" y="258"/>
                    <a:pt x="173" y="258"/>
                  </a:cubicBezTo>
                  <a:cubicBezTo>
                    <a:pt x="172" y="259"/>
                    <a:pt x="170" y="262"/>
                    <a:pt x="166" y="265"/>
                  </a:cubicBezTo>
                  <a:cubicBezTo>
                    <a:pt x="156" y="274"/>
                    <a:pt x="137" y="287"/>
                    <a:pt x="116" y="287"/>
                  </a:cubicBezTo>
                  <a:cubicBezTo>
                    <a:pt x="99" y="286"/>
                    <a:pt x="84" y="277"/>
                    <a:pt x="71" y="260"/>
                  </a:cubicBezTo>
                  <a:cubicBezTo>
                    <a:pt x="71" y="259"/>
                    <a:pt x="71" y="259"/>
                    <a:pt x="70" y="259"/>
                  </a:cubicBezTo>
                  <a:cubicBezTo>
                    <a:pt x="68" y="255"/>
                    <a:pt x="63" y="255"/>
                    <a:pt x="60" y="257"/>
                  </a:cubicBezTo>
                  <a:cubicBezTo>
                    <a:pt x="58" y="259"/>
                    <a:pt x="57" y="262"/>
                    <a:pt x="57" y="264"/>
                  </a:cubicBezTo>
                  <a:cubicBezTo>
                    <a:pt x="58" y="265"/>
                    <a:pt x="58" y="267"/>
                    <a:pt x="59" y="267"/>
                  </a:cubicBezTo>
                  <a:cubicBezTo>
                    <a:pt x="59" y="268"/>
                    <a:pt x="59" y="268"/>
                    <a:pt x="59" y="268"/>
                  </a:cubicBezTo>
                  <a:cubicBezTo>
                    <a:pt x="75" y="289"/>
                    <a:pt x="93" y="300"/>
                    <a:pt x="113" y="301"/>
                  </a:cubicBezTo>
                  <a:cubicBezTo>
                    <a:pt x="114" y="301"/>
                    <a:pt x="114" y="301"/>
                    <a:pt x="115" y="301"/>
                  </a:cubicBezTo>
                  <a:cubicBezTo>
                    <a:pt x="141" y="302"/>
                    <a:pt x="164" y="286"/>
                    <a:pt x="175" y="276"/>
                  </a:cubicBezTo>
                  <a:cubicBezTo>
                    <a:pt x="177" y="275"/>
                    <a:pt x="177" y="274"/>
                    <a:pt x="178" y="274"/>
                  </a:cubicBezTo>
                  <a:cubicBezTo>
                    <a:pt x="182" y="277"/>
                    <a:pt x="185" y="280"/>
                    <a:pt x="188" y="283"/>
                  </a:cubicBezTo>
                  <a:cubicBezTo>
                    <a:pt x="212" y="303"/>
                    <a:pt x="238" y="310"/>
                    <a:pt x="261" y="310"/>
                  </a:cubicBezTo>
                  <a:cubicBezTo>
                    <a:pt x="264" y="310"/>
                    <a:pt x="266" y="310"/>
                    <a:pt x="268" y="310"/>
                  </a:cubicBezTo>
                  <a:cubicBezTo>
                    <a:pt x="289" y="309"/>
                    <a:pt x="308" y="302"/>
                    <a:pt x="322" y="296"/>
                  </a:cubicBezTo>
                  <a:cubicBezTo>
                    <a:pt x="338" y="288"/>
                    <a:pt x="349" y="280"/>
                    <a:pt x="350" y="279"/>
                  </a:cubicBezTo>
                  <a:cubicBezTo>
                    <a:pt x="383" y="306"/>
                    <a:pt x="404" y="347"/>
                    <a:pt x="403" y="393"/>
                  </a:cubicBezTo>
                  <a:cubicBezTo>
                    <a:pt x="402" y="428"/>
                    <a:pt x="390" y="459"/>
                    <a:pt x="369" y="483"/>
                  </a:cubicBezTo>
                  <a:cubicBezTo>
                    <a:pt x="369" y="483"/>
                    <a:pt x="368" y="483"/>
                    <a:pt x="368" y="483"/>
                  </a:cubicBezTo>
                  <a:cubicBezTo>
                    <a:pt x="367" y="482"/>
                    <a:pt x="366" y="482"/>
                    <a:pt x="365" y="482"/>
                  </a:cubicBezTo>
                  <a:cubicBezTo>
                    <a:pt x="363" y="483"/>
                    <a:pt x="362" y="483"/>
                    <a:pt x="361" y="483"/>
                  </a:cubicBezTo>
                  <a:cubicBezTo>
                    <a:pt x="356" y="484"/>
                    <a:pt x="349" y="485"/>
                    <a:pt x="340" y="485"/>
                  </a:cubicBezTo>
                  <a:cubicBezTo>
                    <a:pt x="339" y="485"/>
                    <a:pt x="337" y="485"/>
                    <a:pt x="336" y="485"/>
                  </a:cubicBezTo>
                  <a:cubicBezTo>
                    <a:pt x="328" y="485"/>
                    <a:pt x="319" y="483"/>
                    <a:pt x="311" y="479"/>
                  </a:cubicBezTo>
                  <a:cubicBezTo>
                    <a:pt x="311" y="479"/>
                    <a:pt x="311" y="479"/>
                    <a:pt x="311" y="479"/>
                  </a:cubicBezTo>
                  <a:cubicBezTo>
                    <a:pt x="310" y="478"/>
                    <a:pt x="308" y="478"/>
                    <a:pt x="307" y="477"/>
                  </a:cubicBezTo>
                  <a:cubicBezTo>
                    <a:pt x="299" y="471"/>
                    <a:pt x="293" y="463"/>
                    <a:pt x="292" y="451"/>
                  </a:cubicBezTo>
                  <a:cubicBezTo>
                    <a:pt x="291" y="447"/>
                    <a:pt x="287" y="444"/>
                    <a:pt x="283" y="445"/>
                  </a:cubicBezTo>
                  <a:cubicBezTo>
                    <a:pt x="279" y="446"/>
                    <a:pt x="277" y="449"/>
                    <a:pt x="277" y="453"/>
                  </a:cubicBezTo>
                  <a:cubicBezTo>
                    <a:pt x="279" y="468"/>
                    <a:pt x="286" y="479"/>
                    <a:pt x="296" y="487"/>
                  </a:cubicBezTo>
                  <a:cubicBezTo>
                    <a:pt x="297" y="488"/>
                    <a:pt x="298" y="488"/>
                    <a:pt x="299" y="489"/>
                  </a:cubicBezTo>
                  <a:cubicBezTo>
                    <a:pt x="307" y="494"/>
                    <a:pt x="315" y="497"/>
                    <a:pt x="324" y="498"/>
                  </a:cubicBezTo>
                  <a:cubicBezTo>
                    <a:pt x="323" y="499"/>
                    <a:pt x="322" y="499"/>
                    <a:pt x="321" y="500"/>
                  </a:cubicBezTo>
                  <a:cubicBezTo>
                    <a:pt x="302" y="513"/>
                    <a:pt x="287" y="533"/>
                    <a:pt x="290" y="562"/>
                  </a:cubicBezTo>
                  <a:cubicBezTo>
                    <a:pt x="290" y="565"/>
                    <a:pt x="293" y="568"/>
                    <a:pt x="297" y="568"/>
                  </a:cubicBezTo>
                  <a:cubicBezTo>
                    <a:pt x="298" y="568"/>
                    <a:pt x="298" y="568"/>
                    <a:pt x="298" y="568"/>
                  </a:cubicBezTo>
                  <a:cubicBezTo>
                    <a:pt x="302" y="568"/>
                    <a:pt x="305" y="564"/>
                    <a:pt x="304" y="560"/>
                  </a:cubicBezTo>
                  <a:cubicBezTo>
                    <a:pt x="301" y="534"/>
                    <a:pt x="318" y="518"/>
                    <a:pt x="335" y="509"/>
                  </a:cubicBezTo>
                  <a:cubicBezTo>
                    <a:pt x="343" y="504"/>
                    <a:pt x="352" y="501"/>
                    <a:pt x="358" y="499"/>
                  </a:cubicBezTo>
                  <a:cubicBezTo>
                    <a:pt x="359" y="499"/>
                    <a:pt x="359" y="499"/>
                    <a:pt x="360" y="499"/>
                  </a:cubicBezTo>
                  <a:cubicBezTo>
                    <a:pt x="361" y="498"/>
                    <a:pt x="363" y="498"/>
                    <a:pt x="364" y="497"/>
                  </a:cubicBezTo>
                  <a:cubicBezTo>
                    <a:pt x="366" y="497"/>
                    <a:pt x="367" y="497"/>
                    <a:pt x="367" y="497"/>
                  </a:cubicBezTo>
                  <a:cubicBezTo>
                    <a:pt x="371" y="502"/>
                    <a:pt x="375" y="507"/>
                    <a:pt x="378" y="512"/>
                  </a:cubicBezTo>
                  <a:cubicBezTo>
                    <a:pt x="383" y="521"/>
                    <a:pt x="388" y="530"/>
                    <a:pt x="391" y="540"/>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Calibri" panose="020F0502020204030204" pitchFamily="34" charset="0"/>
                <a:ea typeface="思源黑体 CN Normal" panose="020B0400000000000000" charset="-122"/>
                <a:cs typeface="Calibri" panose="020F0502020204030204" pitchFamily="34" charset="0"/>
              </a:endParaRPr>
            </a:p>
          </p:txBody>
        </p:sp>
        <p:sp>
          <p:nvSpPr>
            <p:cNvPr id="6" name="Freeform 7"/>
            <p:cNvSpPr/>
            <p:nvPr/>
          </p:nvSpPr>
          <p:spPr bwMode="auto">
            <a:xfrm>
              <a:off x="4062" y="2116"/>
              <a:ext cx="1049" cy="1646"/>
            </a:xfrm>
            <a:custGeom>
              <a:avLst/>
              <a:gdLst>
                <a:gd name="T0" fmla="*/ 0 w 402"/>
                <a:gd name="T1" fmla="*/ 565 h 632"/>
                <a:gd name="T2" fmla="*/ 12 w 402"/>
                <a:gd name="T3" fmla="*/ 408 h 632"/>
                <a:gd name="T4" fmla="*/ 104 w 402"/>
                <a:gd name="T5" fmla="*/ 237 h 632"/>
                <a:gd name="T6" fmla="*/ 238 w 402"/>
                <a:gd name="T7" fmla="*/ 195 h 632"/>
                <a:gd name="T8" fmla="*/ 183 w 402"/>
                <a:gd name="T9" fmla="*/ 254 h 632"/>
                <a:gd name="T10" fmla="*/ 126 w 402"/>
                <a:gd name="T11" fmla="*/ 324 h 632"/>
                <a:gd name="T12" fmla="*/ 289 w 402"/>
                <a:gd name="T13" fmla="*/ 244 h 632"/>
                <a:gd name="T14" fmla="*/ 365 w 402"/>
                <a:gd name="T15" fmla="*/ 4 h 632"/>
                <a:gd name="T16" fmla="*/ 394 w 402"/>
                <a:gd name="T17" fmla="*/ 42 h 632"/>
                <a:gd name="T18" fmla="*/ 367 w 402"/>
                <a:gd name="T19" fmla="*/ 310 h 632"/>
                <a:gd name="T20" fmla="*/ 282 w 402"/>
                <a:gd name="T21" fmla="*/ 406 h 632"/>
                <a:gd name="T22" fmla="*/ 60 w 402"/>
                <a:gd name="T23" fmla="*/ 632 h 632"/>
                <a:gd name="T24" fmla="*/ 0 w 402"/>
                <a:gd name="T25" fmla="*/ 565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2" h="632">
                  <a:moveTo>
                    <a:pt x="0" y="565"/>
                  </a:moveTo>
                  <a:cubicBezTo>
                    <a:pt x="0" y="565"/>
                    <a:pt x="14" y="521"/>
                    <a:pt x="12" y="408"/>
                  </a:cubicBezTo>
                  <a:cubicBezTo>
                    <a:pt x="9" y="295"/>
                    <a:pt x="58" y="272"/>
                    <a:pt x="104" y="237"/>
                  </a:cubicBezTo>
                  <a:cubicBezTo>
                    <a:pt x="150" y="203"/>
                    <a:pt x="209" y="146"/>
                    <a:pt x="238" y="195"/>
                  </a:cubicBezTo>
                  <a:cubicBezTo>
                    <a:pt x="249" y="213"/>
                    <a:pt x="216" y="233"/>
                    <a:pt x="183" y="254"/>
                  </a:cubicBezTo>
                  <a:cubicBezTo>
                    <a:pt x="147" y="277"/>
                    <a:pt x="109" y="302"/>
                    <a:pt x="126" y="324"/>
                  </a:cubicBezTo>
                  <a:cubicBezTo>
                    <a:pt x="158" y="367"/>
                    <a:pt x="289" y="244"/>
                    <a:pt x="289" y="244"/>
                  </a:cubicBezTo>
                  <a:cubicBezTo>
                    <a:pt x="289" y="244"/>
                    <a:pt x="328" y="0"/>
                    <a:pt x="365" y="4"/>
                  </a:cubicBezTo>
                  <a:cubicBezTo>
                    <a:pt x="402" y="7"/>
                    <a:pt x="397" y="14"/>
                    <a:pt x="394" y="42"/>
                  </a:cubicBezTo>
                  <a:cubicBezTo>
                    <a:pt x="390" y="71"/>
                    <a:pt x="367" y="310"/>
                    <a:pt x="367" y="310"/>
                  </a:cubicBezTo>
                  <a:cubicBezTo>
                    <a:pt x="367" y="310"/>
                    <a:pt x="327" y="360"/>
                    <a:pt x="282" y="406"/>
                  </a:cubicBezTo>
                  <a:cubicBezTo>
                    <a:pt x="237" y="451"/>
                    <a:pt x="71" y="609"/>
                    <a:pt x="60" y="632"/>
                  </a:cubicBezTo>
                  <a:cubicBezTo>
                    <a:pt x="0" y="565"/>
                    <a:pt x="0" y="565"/>
                    <a:pt x="0" y="565"/>
                  </a:cubicBezTo>
                </a:path>
              </a:pathLst>
            </a:custGeom>
            <a:solidFill>
              <a:srgbClr val="F7C98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Calibri" panose="020F0502020204030204" pitchFamily="34" charset="0"/>
                <a:ea typeface="思源黑体 CN Normal" panose="020B0400000000000000" charset="-122"/>
                <a:cs typeface="Calibri" panose="020F0502020204030204" pitchFamily="34" charset="0"/>
              </a:endParaRPr>
            </a:p>
          </p:txBody>
        </p:sp>
        <p:sp>
          <p:nvSpPr>
            <p:cNvPr id="7" name="Rectangle 8"/>
            <p:cNvSpPr>
              <a:spLocks noChangeArrowheads="1"/>
            </p:cNvSpPr>
            <p:nvPr/>
          </p:nvSpPr>
          <p:spPr bwMode="auto">
            <a:xfrm>
              <a:off x="3916" y="3567"/>
              <a:ext cx="631" cy="753"/>
            </a:xfrm>
            <a:prstGeom prst="rect">
              <a:avLst/>
            </a:prstGeom>
            <a:solidFill>
              <a:srgbClr val="C2B5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2400">
                <a:latin typeface="Calibri" panose="020F0502020204030204" pitchFamily="34" charset="0"/>
                <a:ea typeface="思源黑体 CN Normal" panose="020B0400000000000000" charset="-122"/>
                <a:cs typeface="Calibri" panose="020F0502020204030204" pitchFamily="34" charset="0"/>
              </a:endParaRPr>
            </a:p>
          </p:txBody>
        </p:sp>
        <p:sp>
          <p:nvSpPr>
            <p:cNvPr id="8" name="Freeform 9"/>
            <p:cNvSpPr/>
            <p:nvPr/>
          </p:nvSpPr>
          <p:spPr bwMode="auto">
            <a:xfrm>
              <a:off x="3864" y="3687"/>
              <a:ext cx="777" cy="633"/>
            </a:xfrm>
            <a:custGeom>
              <a:avLst/>
              <a:gdLst>
                <a:gd name="T0" fmla="*/ 0 w 777"/>
                <a:gd name="T1" fmla="*/ 0 h 633"/>
                <a:gd name="T2" fmla="*/ 52 w 777"/>
                <a:gd name="T3" fmla="*/ 633 h 633"/>
                <a:gd name="T4" fmla="*/ 777 w 777"/>
                <a:gd name="T5" fmla="*/ 633 h 633"/>
                <a:gd name="T6" fmla="*/ 777 w 777"/>
                <a:gd name="T7" fmla="*/ 0 h 633"/>
                <a:gd name="T8" fmla="*/ 561 w 777"/>
                <a:gd name="T9" fmla="*/ 0 h 633"/>
                <a:gd name="T10" fmla="*/ 490 w 777"/>
                <a:gd name="T11" fmla="*/ 239 h 633"/>
                <a:gd name="T12" fmla="*/ 464 w 777"/>
                <a:gd name="T13" fmla="*/ 0 h 633"/>
                <a:gd name="T14" fmla="*/ 0 w 777"/>
                <a:gd name="T15" fmla="*/ 0 h 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633">
                  <a:moveTo>
                    <a:pt x="0" y="0"/>
                  </a:moveTo>
                  <a:lnTo>
                    <a:pt x="52" y="633"/>
                  </a:lnTo>
                  <a:lnTo>
                    <a:pt x="777" y="633"/>
                  </a:lnTo>
                  <a:lnTo>
                    <a:pt x="777" y="0"/>
                  </a:lnTo>
                  <a:lnTo>
                    <a:pt x="561" y="0"/>
                  </a:lnTo>
                  <a:lnTo>
                    <a:pt x="490" y="239"/>
                  </a:lnTo>
                  <a:lnTo>
                    <a:pt x="464"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dirty="0">
                <a:latin typeface="Calibri" panose="020F0502020204030204" pitchFamily="34" charset="0"/>
                <a:ea typeface="思源黑体 CN Normal" panose="020B0400000000000000" charset="-122"/>
                <a:cs typeface="Calibri" panose="020F0502020204030204" pitchFamily="34" charset="0"/>
              </a:endParaRPr>
            </a:p>
          </p:txBody>
        </p:sp>
        <p:sp>
          <p:nvSpPr>
            <p:cNvPr id="9" name="Oval 10"/>
            <p:cNvSpPr>
              <a:spLocks noChangeArrowheads="1"/>
            </p:cNvSpPr>
            <p:nvPr/>
          </p:nvSpPr>
          <p:spPr bwMode="auto">
            <a:xfrm>
              <a:off x="4498" y="3887"/>
              <a:ext cx="94" cy="94"/>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Calibri" panose="020F0502020204030204" pitchFamily="34" charset="0"/>
                <a:ea typeface="思源黑体 CN Normal" panose="020B0400000000000000" charset="-122"/>
                <a:cs typeface="Calibri" panose="020F0502020204030204" pitchFamily="34" charset="0"/>
              </a:endParaRPr>
            </a:p>
          </p:txBody>
        </p:sp>
        <p:sp>
          <p:nvSpPr>
            <p:cNvPr id="10" name="Oval 11"/>
            <p:cNvSpPr>
              <a:spLocks noChangeArrowheads="1"/>
            </p:cNvSpPr>
            <p:nvPr/>
          </p:nvSpPr>
          <p:spPr bwMode="auto">
            <a:xfrm>
              <a:off x="4498" y="3783"/>
              <a:ext cx="94" cy="9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Calibri" panose="020F0502020204030204" pitchFamily="34" charset="0"/>
                <a:ea typeface="思源黑体 CN Normal" panose="020B0400000000000000" charset="-122"/>
                <a:cs typeface="Calibri" panose="020F0502020204030204" pitchFamily="34" charset="0"/>
              </a:endParaRPr>
            </a:p>
          </p:txBody>
        </p:sp>
        <p:sp>
          <p:nvSpPr>
            <p:cNvPr id="11" name="Freeform 12"/>
            <p:cNvSpPr/>
            <p:nvPr/>
          </p:nvSpPr>
          <p:spPr bwMode="auto">
            <a:xfrm>
              <a:off x="2571" y="2116"/>
              <a:ext cx="1047" cy="1646"/>
            </a:xfrm>
            <a:custGeom>
              <a:avLst/>
              <a:gdLst>
                <a:gd name="T0" fmla="*/ 401 w 401"/>
                <a:gd name="T1" fmla="*/ 565 h 632"/>
                <a:gd name="T2" fmla="*/ 390 w 401"/>
                <a:gd name="T3" fmla="*/ 408 h 632"/>
                <a:gd name="T4" fmla="*/ 297 w 401"/>
                <a:gd name="T5" fmla="*/ 237 h 632"/>
                <a:gd name="T6" fmla="*/ 163 w 401"/>
                <a:gd name="T7" fmla="*/ 195 h 632"/>
                <a:gd name="T8" fmla="*/ 218 w 401"/>
                <a:gd name="T9" fmla="*/ 254 h 632"/>
                <a:gd name="T10" fmla="*/ 275 w 401"/>
                <a:gd name="T11" fmla="*/ 324 h 632"/>
                <a:gd name="T12" fmla="*/ 112 w 401"/>
                <a:gd name="T13" fmla="*/ 244 h 632"/>
                <a:gd name="T14" fmla="*/ 36 w 401"/>
                <a:gd name="T15" fmla="*/ 4 h 632"/>
                <a:gd name="T16" fmla="*/ 8 w 401"/>
                <a:gd name="T17" fmla="*/ 42 h 632"/>
                <a:gd name="T18" fmla="*/ 34 w 401"/>
                <a:gd name="T19" fmla="*/ 310 h 632"/>
                <a:gd name="T20" fmla="*/ 120 w 401"/>
                <a:gd name="T21" fmla="*/ 406 h 632"/>
                <a:gd name="T22" fmla="*/ 341 w 401"/>
                <a:gd name="T23" fmla="*/ 632 h 632"/>
                <a:gd name="T24" fmla="*/ 401 w 401"/>
                <a:gd name="T25" fmla="*/ 565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1" h="632">
                  <a:moveTo>
                    <a:pt x="401" y="565"/>
                  </a:moveTo>
                  <a:cubicBezTo>
                    <a:pt x="401" y="565"/>
                    <a:pt x="387" y="521"/>
                    <a:pt x="390" y="408"/>
                  </a:cubicBezTo>
                  <a:cubicBezTo>
                    <a:pt x="392" y="295"/>
                    <a:pt x="343" y="272"/>
                    <a:pt x="297" y="237"/>
                  </a:cubicBezTo>
                  <a:cubicBezTo>
                    <a:pt x="251" y="203"/>
                    <a:pt x="192" y="146"/>
                    <a:pt x="163" y="195"/>
                  </a:cubicBezTo>
                  <a:cubicBezTo>
                    <a:pt x="153" y="213"/>
                    <a:pt x="185" y="233"/>
                    <a:pt x="218" y="254"/>
                  </a:cubicBezTo>
                  <a:cubicBezTo>
                    <a:pt x="255" y="277"/>
                    <a:pt x="292" y="302"/>
                    <a:pt x="275" y="324"/>
                  </a:cubicBezTo>
                  <a:cubicBezTo>
                    <a:pt x="244" y="367"/>
                    <a:pt x="112" y="244"/>
                    <a:pt x="112" y="244"/>
                  </a:cubicBezTo>
                  <a:cubicBezTo>
                    <a:pt x="112" y="244"/>
                    <a:pt x="73" y="0"/>
                    <a:pt x="36" y="4"/>
                  </a:cubicBezTo>
                  <a:cubicBezTo>
                    <a:pt x="0" y="7"/>
                    <a:pt x="4" y="14"/>
                    <a:pt x="8" y="42"/>
                  </a:cubicBezTo>
                  <a:cubicBezTo>
                    <a:pt x="11" y="71"/>
                    <a:pt x="34" y="310"/>
                    <a:pt x="34" y="310"/>
                  </a:cubicBezTo>
                  <a:cubicBezTo>
                    <a:pt x="34" y="310"/>
                    <a:pt x="75" y="360"/>
                    <a:pt x="120" y="406"/>
                  </a:cubicBezTo>
                  <a:cubicBezTo>
                    <a:pt x="165" y="451"/>
                    <a:pt x="330" y="609"/>
                    <a:pt x="341" y="632"/>
                  </a:cubicBezTo>
                  <a:cubicBezTo>
                    <a:pt x="401" y="565"/>
                    <a:pt x="401" y="565"/>
                    <a:pt x="401" y="565"/>
                  </a:cubicBezTo>
                </a:path>
              </a:pathLst>
            </a:custGeom>
            <a:solidFill>
              <a:srgbClr val="F7C98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Calibri" panose="020F0502020204030204" pitchFamily="34" charset="0"/>
                <a:ea typeface="思源黑体 CN Normal" panose="020B0400000000000000" charset="-122"/>
                <a:cs typeface="Calibri" panose="020F0502020204030204" pitchFamily="34" charset="0"/>
              </a:endParaRPr>
            </a:p>
          </p:txBody>
        </p:sp>
        <p:sp>
          <p:nvSpPr>
            <p:cNvPr id="12" name="Rectangle 13"/>
            <p:cNvSpPr>
              <a:spLocks noChangeArrowheads="1"/>
            </p:cNvSpPr>
            <p:nvPr/>
          </p:nvSpPr>
          <p:spPr bwMode="auto">
            <a:xfrm>
              <a:off x="3133" y="3567"/>
              <a:ext cx="631" cy="753"/>
            </a:xfrm>
            <a:prstGeom prst="rect">
              <a:avLst/>
            </a:prstGeom>
            <a:solidFill>
              <a:srgbClr val="C2B5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2400">
                <a:latin typeface="Calibri" panose="020F0502020204030204" pitchFamily="34" charset="0"/>
                <a:ea typeface="思源黑体 CN Normal" panose="020B0400000000000000" charset="-122"/>
                <a:cs typeface="Calibri" panose="020F0502020204030204" pitchFamily="34" charset="0"/>
              </a:endParaRPr>
            </a:p>
          </p:txBody>
        </p:sp>
        <p:sp>
          <p:nvSpPr>
            <p:cNvPr id="13" name="Freeform 14"/>
            <p:cNvSpPr/>
            <p:nvPr/>
          </p:nvSpPr>
          <p:spPr bwMode="auto">
            <a:xfrm>
              <a:off x="3039" y="3687"/>
              <a:ext cx="780" cy="633"/>
            </a:xfrm>
            <a:custGeom>
              <a:avLst/>
              <a:gdLst>
                <a:gd name="T0" fmla="*/ 780 w 780"/>
                <a:gd name="T1" fmla="*/ 0 h 633"/>
                <a:gd name="T2" fmla="*/ 725 w 780"/>
                <a:gd name="T3" fmla="*/ 633 h 633"/>
                <a:gd name="T4" fmla="*/ 0 w 780"/>
                <a:gd name="T5" fmla="*/ 633 h 633"/>
                <a:gd name="T6" fmla="*/ 0 w 780"/>
                <a:gd name="T7" fmla="*/ 0 h 633"/>
                <a:gd name="T8" fmla="*/ 216 w 780"/>
                <a:gd name="T9" fmla="*/ 0 h 633"/>
                <a:gd name="T10" fmla="*/ 287 w 780"/>
                <a:gd name="T11" fmla="*/ 239 h 633"/>
                <a:gd name="T12" fmla="*/ 313 w 780"/>
                <a:gd name="T13" fmla="*/ 0 h 633"/>
                <a:gd name="T14" fmla="*/ 780 w 780"/>
                <a:gd name="T15" fmla="*/ 0 h 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0" h="633">
                  <a:moveTo>
                    <a:pt x="780" y="0"/>
                  </a:moveTo>
                  <a:lnTo>
                    <a:pt x="725" y="633"/>
                  </a:lnTo>
                  <a:lnTo>
                    <a:pt x="0" y="633"/>
                  </a:lnTo>
                  <a:lnTo>
                    <a:pt x="0" y="0"/>
                  </a:lnTo>
                  <a:lnTo>
                    <a:pt x="216" y="0"/>
                  </a:lnTo>
                  <a:lnTo>
                    <a:pt x="287" y="239"/>
                  </a:lnTo>
                  <a:lnTo>
                    <a:pt x="313" y="0"/>
                  </a:lnTo>
                  <a:lnTo>
                    <a:pt x="780" y="0"/>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dirty="0">
                <a:latin typeface="Calibri" panose="020F0502020204030204" pitchFamily="34" charset="0"/>
                <a:ea typeface="思源黑体 CN Normal" panose="020B0400000000000000" charset="-122"/>
                <a:cs typeface="Calibri" panose="020F0502020204030204" pitchFamily="34" charset="0"/>
              </a:endParaRPr>
            </a:p>
          </p:txBody>
        </p:sp>
        <p:sp>
          <p:nvSpPr>
            <p:cNvPr id="14" name="Oval 15"/>
            <p:cNvSpPr>
              <a:spLocks noChangeArrowheads="1"/>
            </p:cNvSpPr>
            <p:nvPr/>
          </p:nvSpPr>
          <p:spPr bwMode="auto">
            <a:xfrm>
              <a:off x="3122" y="3887"/>
              <a:ext cx="94" cy="94"/>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Calibri" panose="020F0502020204030204" pitchFamily="34" charset="0"/>
                <a:ea typeface="思源黑体 CN Normal" panose="020B0400000000000000" charset="-122"/>
                <a:cs typeface="Calibri" panose="020F0502020204030204" pitchFamily="34" charset="0"/>
              </a:endParaRPr>
            </a:p>
          </p:txBody>
        </p:sp>
        <p:sp>
          <p:nvSpPr>
            <p:cNvPr id="15" name="Oval 16"/>
            <p:cNvSpPr>
              <a:spLocks noChangeArrowheads="1"/>
            </p:cNvSpPr>
            <p:nvPr/>
          </p:nvSpPr>
          <p:spPr bwMode="auto">
            <a:xfrm>
              <a:off x="3122" y="3783"/>
              <a:ext cx="94" cy="9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Calibri" panose="020F0502020204030204" pitchFamily="34" charset="0"/>
                <a:ea typeface="思源黑体 CN Normal" panose="020B0400000000000000" charset="-122"/>
                <a:cs typeface="Calibri" panose="020F0502020204030204" pitchFamily="34" charset="0"/>
              </a:endParaRPr>
            </a:p>
          </p:txBody>
        </p:sp>
      </p:grpSp>
      <p:grpSp>
        <p:nvGrpSpPr>
          <p:cNvPr id="23" name="组合 22"/>
          <p:cNvGrpSpPr/>
          <p:nvPr/>
        </p:nvGrpSpPr>
        <p:grpSpPr>
          <a:xfrm>
            <a:off x="708822" y="1450526"/>
            <a:ext cx="4127616" cy="2682451"/>
            <a:chOff x="1482316" y="4335841"/>
            <a:chExt cx="3842837" cy="998033"/>
          </a:xfrm>
        </p:grpSpPr>
        <p:sp>
          <p:nvSpPr>
            <p:cNvPr id="24" name="矩形 23"/>
            <p:cNvSpPr/>
            <p:nvPr/>
          </p:nvSpPr>
          <p:spPr>
            <a:xfrm>
              <a:off x="1482316" y="4664937"/>
              <a:ext cx="3842837" cy="668937"/>
            </a:xfrm>
            <a:prstGeom prst="rect">
              <a:avLst/>
            </a:prstGeom>
          </p:spPr>
          <p:txBody>
            <a:bodyPr wrap="square">
              <a:spAutoFit/>
            </a:bodyPr>
            <a:lstStyle/>
            <a:p>
              <a:pPr marL="285750" lvl="0" indent="-285750">
                <a:lnSpc>
                  <a:spcPct val="125000"/>
                </a:lnSpc>
                <a:buFont typeface="Arial" panose="020B0604020202020204" pitchFamily="34" charset="0"/>
                <a:buChar char="•"/>
              </a:pPr>
              <a:r>
                <a:rPr lang="en-US" dirty="0">
                  <a:solidFill>
                    <a:schemeClr val="tx2"/>
                  </a:solidFill>
                  <a:latin typeface="Calibri" panose="020F0502020204030204" pitchFamily="34" charset="0"/>
                  <a:cs typeface="Calibri" panose="020F0502020204030204" pitchFamily="34" charset="0"/>
                </a:rPr>
                <a:t>Strong, authoritative leader</a:t>
              </a:r>
            </a:p>
            <a:p>
              <a:pPr marL="285750" lvl="0" indent="-285750">
                <a:lnSpc>
                  <a:spcPct val="125000"/>
                </a:lnSpc>
                <a:buFont typeface="Arial" panose="020B0604020202020204" pitchFamily="34" charset="0"/>
                <a:buChar char="•"/>
              </a:pPr>
              <a:r>
                <a:rPr lang="en-US" dirty="0">
                  <a:solidFill>
                    <a:schemeClr val="tx2"/>
                  </a:solidFill>
                  <a:latin typeface="Calibri" panose="020F0502020204030204" pitchFamily="34" charset="0"/>
                  <a:cs typeface="Calibri" panose="020F0502020204030204" pitchFamily="34" charset="0"/>
                </a:rPr>
                <a:t>Conscientious; detail-oriented </a:t>
              </a:r>
              <a:r>
                <a:rPr lang="en-US" kern="1200" dirty="0">
                  <a:solidFill>
                    <a:schemeClr val="tx2"/>
                  </a:solidFill>
                  <a:latin typeface="Calibri" panose="020F0502020204030204" pitchFamily="34" charset="0"/>
                  <a:cs typeface="Calibri" panose="020F0502020204030204" pitchFamily="34" charset="0"/>
                </a:rPr>
                <a:t>ability to formulate and craft specific policies</a:t>
              </a:r>
            </a:p>
            <a:p>
              <a:pPr marL="285750" lvl="0" indent="-285750">
                <a:lnSpc>
                  <a:spcPct val="125000"/>
                </a:lnSpc>
                <a:buFont typeface="Arial" panose="020B0604020202020204" pitchFamily="34" charset="0"/>
                <a:buChar char="•"/>
              </a:pPr>
              <a:r>
                <a:rPr lang="en-US" dirty="0">
                  <a:solidFill>
                    <a:schemeClr val="tx2"/>
                  </a:solidFill>
                  <a:latin typeface="Calibri" panose="020F0502020204030204" pitchFamily="34" charset="0"/>
                  <a:cs typeface="Calibri" panose="020F0502020204030204" pitchFamily="34" charset="0"/>
                </a:rPr>
                <a:t>Confident; self-assured, ambitious; believe in themselves and their talents</a:t>
              </a:r>
            </a:p>
          </p:txBody>
        </p:sp>
        <p:sp>
          <p:nvSpPr>
            <p:cNvPr id="25" name="矩形 24"/>
            <p:cNvSpPr/>
            <p:nvPr/>
          </p:nvSpPr>
          <p:spPr>
            <a:xfrm>
              <a:off x="1822580" y="4335841"/>
              <a:ext cx="3460055" cy="217571"/>
            </a:xfrm>
            <a:prstGeom prst="rect">
              <a:avLst/>
            </a:prstGeom>
          </p:spPr>
          <p:txBody>
            <a:bodyPr wrap="none">
              <a:spAutoFit/>
            </a:bodyPr>
            <a:lstStyle/>
            <a:p>
              <a:pPr algn="r"/>
              <a:r>
                <a:rPr lang="en-US" altLang="zh-CN" sz="3200" b="1" dirty="0">
                  <a:solidFill>
                    <a:schemeClr val="accent1"/>
                  </a:solidFill>
                  <a:latin typeface="Calibri" panose="020F0502020204030204" pitchFamily="34" charset="0"/>
                  <a:ea typeface="思源黑体 CN Normal" panose="02010600030101010101" charset="-122"/>
                  <a:cs typeface="Calibri" panose="020F0502020204030204" pitchFamily="34" charset="0"/>
                </a:rPr>
                <a:t>Leadership strengths</a:t>
              </a:r>
              <a:endParaRPr lang="zh-CN" altLang="en-US" sz="3200" b="1" dirty="0">
                <a:solidFill>
                  <a:schemeClr val="accent1"/>
                </a:solidFill>
                <a:latin typeface="Calibri" panose="020F0502020204030204" pitchFamily="34" charset="0"/>
                <a:ea typeface="思源黑体 CN Normal" panose="02010600030101010101" charset="-122"/>
                <a:cs typeface="Calibri" panose="020F0502020204030204" pitchFamily="34" charset="0"/>
              </a:endParaRPr>
            </a:p>
          </p:txBody>
        </p:sp>
      </p:grpSp>
      <p:grpSp>
        <p:nvGrpSpPr>
          <p:cNvPr id="26" name="组合 25"/>
          <p:cNvGrpSpPr/>
          <p:nvPr/>
        </p:nvGrpSpPr>
        <p:grpSpPr>
          <a:xfrm>
            <a:off x="7528847" y="1450526"/>
            <a:ext cx="3951723" cy="4065028"/>
            <a:chOff x="8318655" y="4335841"/>
            <a:chExt cx="2829963" cy="2106068"/>
          </a:xfrm>
        </p:grpSpPr>
        <p:sp>
          <p:nvSpPr>
            <p:cNvPr id="27" name="矩形 26"/>
            <p:cNvSpPr/>
            <p:nvPr/>
          </p:nvSpPr>
          <p:spPr>
            <a:xfrm>
              <a:off x="8318655" y="4792855"/>
              <a:ext cx="2642706" cy="1649054"/>
            </a:xfrm>
            <a:prstGeom prst="rect">
              <a:avLst/>
            </a:prstGeom>
          </p:spPr>
          <p:txBody>
            <a:bodyPr wrap="square">
              <a:spAutoFit/>
            </a:bodyPr>
            <a:lstStyle/>
            <a:p>
              <a:pPr marL="285750" lvl="0" indent="-285750">
                <a:lnSpc>
                  <a:spcPct val="125000"/>
                </a:lnSpc>
                <a:buFont typeface="Arial" panose="020B0604020202020204" pitchFamily="34" charset="0"/>
                <a:buChar char="•"/>
              </a:pPr>
              <a:r>
                <a:rPr lang="en-US" kern="1200" dirty="0">
                  <a:solidFill>
                    <a:schemeClr val="tx2"/>
                  </a:solidFill>
                  <a:latin typeface="Calibri" panose="020F0502020204030204" pitchFamily="34" charset="0"/>
                  <a:cs typeface="Calibri" panose="020F0502020204030204" pitchFamily="34" charset="0"/>
                </a:rPr>
                <a:t>Disdain for social interaction; possible deficit in important political skills crucial for mobilizing and retaining popular support</a:t>
              </a:r>
            </a:p>
            <a:p>
              <a:pPr marL="285750" lvl="0" indent="-285750">
                <a:lnSpc>
                  <a:spcPct val="125000"/>
                </a:lnSpc>
                <a:buFont typeface="Arial" panose="020B0604020202020204" pitchFamily="34" charset="0"/>
                <a:buChar char="•"/>
              </a:pPr>
              <a:r>
                <a:rPr lang="en-US" kern="1200" dirty="0">
                  <a:solidFill>
                    <a:schemeClr val="tx2"/>
                  </a:solidFill>
                  <a:latin typeface="Calibri" panose="020F0502020204030204" pitchFamily="34" charset="0"/>
                  <a:cs typeface="Calibri" panose="020F0502020204030204" pitchFamily="34" charset="0"/>
                </a:rPr>
                <a:t>Self-defeating potential for dogmatically pursuing personal policy preferences despite public, legislative, or international disapproval</a:t>
              </a:r>
              <a:endParaRPr lang="en-US" dirty="0">
                <a:solidFill>
                  <a:schemeClr val="tx2"/>
                </a:solidFill>
                <a:latin typeface="Calibri" panose="020F0502020204030204" pitchFamily="34" charset="0"/>
                <a:cs typeface="Calibri" panose="020F0502020204030204" pitchFamily="34" charset="0"/>
              </a:endParaRPr>
            </a:p>
          </p:txBody>
        </p:sp>
        <p:sp>
          <p:nvSpPr>
            <p:cNvPr id="28" name="矩形 27"/>
            <p:cNvSpPr/>
            <p:nvPr/>
          </p:nvSpPr>
          <p:spPr>
            <a:xfrm>
              <a:off x="8318655" y="4335841"/>
              <a:ext cx="2829963" cy="302969"/>
            </a:xfrm>
            <a:prstGeom prst="rect">
              <a:avLst/>
            </a:prstGeom>
          </p:spPr>
          <p:txBody>
            <a:bodyPr wrap="none">
              <a:spAutoFit/>
            </a:bodyPr>
            <a:lstStyle/>
            <a:p>
              <a:r>
                <a:rPr lang="en-US" altLang="zh-CN" sz="3200" b="1" dirty="0">
                  <a:solidFill>
                    <a:schemeClr val="accent2"/>
                  </a:solidFill>
                  <a:latin typeface="Calibri" panose="020F0502020204030204" pitchFamily="34" charset="0"/>
                  <a:ea typeface="思源黑体 CN Normal" panose="02010600030101010101" charset="-122"/>
                  <a:cs typeface="Calibri" panose="020F0502020204030204" pitchFamily="34" charset="0"/>
                </a:rPr>
                <a:t>Leadership limitations</a:t>
              </a:r>
              <a:endParaRPr lang="zh-CN" altLang="en-US" sz="3200" b="1" dirty="0">
                <a:solidFill>
                  <a:schemeClr val="accent2"/>
                </a:solidFill>
                <a:latin typeface="Calibri" panose="020F0502020204030204" pitchFamily="34" charset="0"/>
                <a:ea typeface="思源黑体 CN Normal" panose="02010600030101010101" charset="-122"/>
                <a:cs typeface="Calibri" panose="020F0502020204030204" pitchFamily="34" charset="0"/>
              </a:endParaRPr>
            </a:p>
          </p:txBody>
        </p:sp>
      </p:grpSp>
      <p:sp>
        <p:nvSpPr>
          <p:cNvPr id="2" name="TextBox 1">
            <a:extLst>
              <a:ext uri="{FF2B5EF4-FFF2-40B4-BE49-F238E27FC236}">
                <a16:creationId xmlns:a16="http://schemas.microsoft.com/office/drawing/2014/main" id="{EC995124-04CD-40F8-AFDD-59087CCCC119}"/>
              </a:ext>
            </a:extLst>
          </p:cNvPr>
          <p:cNvSpPr txBox="1"/>
          <p:nvPr/>
        </p:nvSpPr>
        <p:spPr>
          <a:xfrm>
            <a:off x="3833552" y="5843470"/>
            <a:ext cx="5048348" cy="646331"/>
          </a:xfrm>
          <a:prstGeom prst="rect">
            <a:avLst/>
          </a:prstGeom>
          <a:noFill/>
        </p:spPr>
        <p:txBody>
          <a:bodyPr wrap="square" rtlCol="0">
            <a:spAutoFit/>
          </a:bodyPr>
          <a:lstStyle/>
          <a:p>
            <a:pPr algn="ctr"/>
            <a:r>
              <a:rPr lang="en-US" sz="1800" dirty="0">
                <a:effectLst/>
                <a:latin typeface="Times New Roman" panose="02020603050405020304" pitchFamily="18" charset="0"/>
                <a:ea typeface="宋体" panose="02010600030101010101" pitchFamily="2" charset="-122"/>
              </a:rPr>
              <a:t>Website:</a:t>
            </a:r>
          </a:p>
          <a:p>
            <a:r>
              <a:rPr lang="en-US" sz="1800" b="1" dirty="0">
                <a:effectLst/>
                <a:latin typeface="Times New Roman" panose="02020603050405020304" pitchFamily="18" charset="0"/>
                <a:ea typeface="宋体" panose="02010600030101010101" pitchFamily="2" charset="-122"/>
                <a:hlinkClick r:id="rId3"/>
              </a:rPr>
              <a:t>Unit for the Study of Personality in Politics</a:t>
            </a:r>
            <a:r>
              <a:rPr lang="en-US" sz="1800" b="1" dirty="0">
                <a:effectLst/>
                <a:latin typeface="Times New Roman" panose="02020603050405020304" pitchFamily="18" charset="0"/>
                <a:ea typeface="宋体" panose="02010600030101010101" pitchFamily="2" charset="-122"/>
              </a:rPr>
              <a:t> </a:t>
            </a:r>
            <a:r>
              <a:rPr lang="en-US" sz="1800" cap="small" dirty="0">
                <a:effectLst/>
                <a:latin typeface="Times New Roman" panose="02020603050405020304" pitchFamily="18" charset="0"/>
                <a:ea typeface="宋体" panose="02010600030101010101" pitchFamily="2" charset="-122"/>
              </a:rPr>
              <a:t>(uspp) </a:t>
            </a:r>
            <a:endParaRPr lang="en-US" cap="small" dirty="0"/>
          </a:p>
        </p:txBody>
      </p:sp>
      <p:cxnSp>
        <p:nvCxnSpPr>
          <p:cNvPr id="40" name="Straight Connector 39">
            <a:extLst>
              <a:ext uri="{FF2B5EF4-FFF2-40B4-BE49-F238E27FC236}">
                <a16:creationId xmlns:a16="http://schemas.microsoft.com/office/drawing/2014/main" id="{7278822D-AE23-4BC5-8C1B-56A51E8498C2}"/>
              </a:ext>
            </a:extLst>
          </p:cNvPr>
          <p:cNvCxnSpPr/>
          <p:nvPr/>
        </p:nvCxnSpPr>
        <p:spPr>
          <a:xfrm>
            <a:off x="723900" y="1085850"/>
            <a:ext cx="10912196" cy="0"/>
          </a:xfrm>
          <a:prstGeom prst="line">
            <a:avLst/>
          </a:prstGeom>
          <a:ln w="38100"/>
        </p:spPr>
        <p:style>
          <a:lnRef idx="1">
            <a:schemeClr val="accent2"/>
          </a:lnRef>
          <a:fillRef idx="0">
            <a:schemeClr val="accent2"/>
          </a:fillRef>
          <a:effectRef idx="0">
            <a:schemeClr val="accent2"/>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流程图: 手动输入 20"/>
          <p:cNvSpPr/>
          <p:nvPr/>
        </p:nvSpPr>
        <p:spPr>
          <a:xfrm rot="16200000" flipH="1">
            <a:off x="4517106" y="-816893"/>
            <a:ext cx="6858003" cy="849178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1" fmla="*/ 0 w 10000"/>
              <a:gd name="connsiteY0-2" fmla="*/ 3616 h 10000"/>
              <a:gd name="connsiteX1-3" fmla="*/ 10000 w 10000"/>
              <a:gd name="connsiteY1-4" fmla="*/ 0 h 10000"/>
              <a:gd name="connsiteX2-5" fmla="*/ 10000 w 10000"/>
              <a:gd name="connsiteY2-6" fmla="*/ 10000 h 10000"/>
              <a:gd name="connsiteX3-7" fmla="*/ 0 w 10000"/>
              <a:gd name="connsiteY3-8" fmla="*/ 10000 h 10000"/>
              <a:gd name="connsiteX4-9" fmla="*/ 0 w 10000"/>
              <a:gd name="connsiteY4-10" fmla="*/ 3616 h 10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10000">
                <a:moveTo>
                  <a:pt x="0" y="3616"/>
                </a:moveTo>
                <a:lnTo>
                  <a:pt x="10000" y="0"/>
                </a:lnTo>
                <a:lnTo>
                  <a:pt x="10000" y="10000"/>
                </a:lnTo>
                <a:lnTo>
                  <a:pt x="0" y="10000"/>
                </a:lnTo>
                <a:lnTo>
                  <a:pt x="0" y="361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思源黑体 CN Normal" panose="020B0400000000000000" charset="-122"/>
            </a:endParaRPr>
          </a:p>
        </p:txBody>
      </p:sp>
      <p:sp>
        <p:nvSpPr>
          <p:cNvPr id="4" name="矩形 3"/>
          <p:cNvSpPr/>
          <p:nvPr/>
        </p:nvSpPr>
        <p:spPr>
          <a:xfrm>
            <a:off x="449943" y="420915"/>
            <a:ext cx="11364685" cy="5855611"/>
          </a:xfrm>
          <a:prstGeom prst="rect">
            <a:avLst/>
          </a:prstGeom>
          <a:noFill/>
          <a:ln w="63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思源黑体 CN Normal" panose="020B0400000000000000" charset="-122"/>
            </a:endParaRPr>
          </a:p>
        </p:txBody>
      </p:sp>
      <p:sp>
        <p:nvSpPr>
          <p:cNvPr id="5" name="椭圆 4"/>
          <p:cNvSpPr>
            <a:spLocks noChangeAspect="1"/>
          </p:cNvSpPr>
          <p:nvPr/>
        </p:nvSpPr>
        <p:spPr>
          <a:xfrm>
            <a:off x="4209370" y="682534"/>
            <a:ext cx="3785340" cy="3785340"/>
          </a:xfrm>
          <a:prstGeom prst="ellipse">
            <a:avLst/>
          </a:prstGeom>
          <a:ln w="152400">
            <a:solidFill>
              <a:schemeClr val="bg1"/>
            </a:solidFill>
          </a:ln>
          <a:effectLst>
            <a:outerShdw blurRad="419100" dist="38100" dir="2700000" sx="104000" sy="104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思源黑体 CN Normal" panose="020B0400000000000000" charset="-122"/>
            </a:endParaRPr>
          </a:p>
        </p:txBody>
      </p:sp>
      <p:sp>
        <p:nvSpPr>
          <p:cNvPr id="34" name="文本框 33"/>
          <p:cNvSpPr txBox="1"/>
          <p:nvPr/>
        </p:nvSpPr>
        <p:spPr>
          <a:xfrm>
            <a:off x="4351019" y="1872712"/>
            <a:ext cx="3502049" cy="1446550"/>
          </a:xfrm>
          <a:prstGeom prst="rect">
            <a:avLst/>
          </a:prstGeom>
          <a:noFill/>
        </p:spPr>
        <p:txBody>
          <a:bodyPr wrap="none" rtlCol="0">
            <a:spAutoFit/>
          </a:bodyPr>
          <a:lstStyle/>
          <a:p>
            <a:pPr algn="ctr"/>
            <a:r>
              <a:rPr lang="en-US" altLang="zh-CN" sz="8800" spc="-300" dirty="0">
                <a:solidFill>
                  <a:schemeClr val="bg1"/>
                </a:solidFill>
                <a:latin typeface="Calibri" panose="020F0502020204030204" pitchFamily="34" charset="0"/>
                <a:ea typeface="思源黑体 CN Normal" panose="020B0400000000000000" charset="-122"/>
                <a:cs typeface="Calibri" panose="020F0502020204030204" pitchFamily="34" charset="0"/>
              </a:rPr>
              <a:t>Thanks!</a:t>
            </a:r>
            <a:endParaRPr lang="zh-CN" altLang="en-US" sz="8800" spc="-300" dirty="0">
              <a:solidFill>
                <a:schemeClr val="bg1"/>
              </a:solidFill>
              <a:latin typeface="Calibri" panose="020F0502020204030204" pitchFamily="34" charset="0"/>
              <a:ea typeface="思源黑体 CN Normal" panose="020B0400000000000000" charset="-122"/>
              <a:cs typeface="Calibri" panose="020F0502020204030204" pitchFamily="34" charset="0"/>
            </a:endParaRPr>
          </a:p>
        </p:txBody>
      </p:sp>
      <p:sp>
        <p:nvSpPr>
          <p:cNvPr id="2" name="Rectangle 1">
            <a:extLst>
              <a:ext uri="{FF2B5EF4-FFF2-40B4-BE49-F238E27FC236}">
                <a16:creationId xmlns:a16="http://schemas.microsoft.com/office/drawing/2014/main" id="{32E199C0-88C6-46CC-A10F-D2B6C37D0C50}"/>
              </a:ext>
            </a:extLst>
          </p:cNvPr>
          <p:cNvSpPr/>
          <p:nvPr/>
        </p:nvSpPr>
        <p:spPr>
          <a:xfrm>
            <a:off x="426276" y="4714831"/>
            <a:ext cx="11364685" cy="1569660"/>
          </a:xfrm>
          <a:prstGeom prst="rect">
            <a:avLst/>
          </a:prstGeom>
        </p:spPr>
        <p:txBody>
          <a:bodyPr wrap="square">
            <a:spAutoFit/>
          </a:bodyPr>
          <a:lstStyle/>
          <a:p>
            <a:r>
              <a:rPr lang="en-US" sz="1600" dirty="0">
                <a:solidFill>
                  <a:schemeClr val="bg1"/>
                </a:solidFill>
              </a:rPr>
              <a:t>Immelman, A., &amp; Chen, Y. (2021, July). </a:t>
            </a:r>
            <a:r>
              <a:rPr lang="en-US" sz="1600" i="1" dirty="0">
                <a:solidFill>
                  <a:schemeClr val="bg1"/>
                </a:solidFill>
              </a:rPr>
              <a:t>The personality profile and leadership style of China’s President Xi Jinping</a:t>
            </a:r>
            <a:r>
              <a:rPr lang="en-US" sz="1600" dirty="0">
                <a:solidFill>
                  <a:schemeClr val="bg1"/>
                </a:solidFill>
              </a:rPr>
              <a:t>. Collegeville and St. Joseph, MN: St. John’s University and the College of St. Benedict, Unit for the Study of Personality in Politics. (Paper presented at the 44th Annual Meeting of the International Society of Political Psychology, July 11–13, 2021.) Full-text paper</a:t>
            </a:r>
            <a:r>
              <a:rPr lang="en-US" sz="1600" b="0" kern="1200" dirty="0">
                <a:solidFill>
                  <a:schemeClr val="bg1"/>
                </a:solidFill>
                <a:effectLst/>
                <a:latin typeface="+mn-lt"/>
                <a:ea typeface="+mn-ea"/>
                <a:cs typeface="+mn-cs"/>
              </a:rPr>
              <a:t> will be </a:t>
            </a:r>
            <a:r>
              <a:rPr lang="en-US" sz="1600" kern="1200" dirty="0">
                <a:solidFill>
                  <a:schemeClr val="bg1"/>
                </a:solidFill>
                <a:effectLst/>
                <a:latin typeface="+mn-lt"/>
                <a:ea typeface="+mn-ea"/>
                <a:cs typeface="+mn-cs"/>
              </a:rPr>
              <a:t>available for download from the College of St. Benedict and Saint John’s University institutional repository at Digital Commons in 2024</a:t>
            </a:r>
            <a:r>
              <a:rPr lang="en-US" sz="1600" b="0" kern="1200" dirty="0">
                <a:solidFill>
                  <a:schemeClr val="bg1"/>
                </a:solidFill>
                <a:effectLst/>
                <a:latin typeface="+mn-lt"/>
                <a:ea typeface="+mn-ea"/>
                <a:cs typeface="+mn-cs"/>
              </a:rPr>
              <a:t>: </a:t>
            </a:r>
            <a:r>
              <a:rPr lang="en-US" sz="1600" b="0" u="sng" dirty="0">
                <a:solidFill>
                  <a:schemeClr val="bg1"/>
                </a:solidFill>
                <a:hlinkClick r:id="rId3">
                  <a:extLst>
                    <a:ext uri="{A12FA001-AC4F-418D-AE19-62706E023703}">
                      <ahyp:hlinkClr xmlns:ahyp="http://schemas.microsoft.com/office/drawing/2018/hyperlinkcolor" val="tx"/>
                    </a:ext>
                  </a:extLst>
                </a:hlinkClick>
              </a:rPr>
              <a:t>https://digitalcommons.csbsju.edu/psychology_pubs/141</a:t>
            </a:r>
            <a:endParaRPr lang="en-US" sz="1600" b="1"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流程图: 手动输入 20"/>
          <p:cNvSpPr/>
          <p:nvPr userDrawn="1"/>
        </p:nvSpPr>
        <p:spPr>
          <a:xfrm rot="16200000" flipH="1">
            <a:off x="4517106" y="-816893"/>
            <a:ext cx="6858003" cy="849178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1" fmla="*/ 0 w 10000"/>
              <a:gd name="connsiteY0-2" fmla="*/ 3616 h 10000"/>
              <a:gd name="connsiteX1-3" fmla="*/ 10000 w 10000"/>
              <a:gd name="connsiteY1-4" fmla="*/ 0 h 10000"/>
              <a:gd name="connsiteX2-5" fmla="*/ 10000 w 10000"/>
              <a:gd name="connsiteY2-6" fmla="*/ 10000 h 10000"/>
              <a:gd name="connsiteX3-7" fmla="*/ 0 w 10000"/>
              <a:gd name="connsiteY3-8" fmla="*/ 10000 h 10000"/>
              <a:gd name="connsiteX4-9" fmla="*/ 0 w 10000"/>
              <a:gd name="connsiteY4-10" fmla="*/ 3616 h 10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10000">
                <a:moveTo>
                  <a:pt x="0" y="3616"/>
                </a:moveTo>
                <a:lnTo>
                  <a:pt x="10000" y="0"/>
                </a:lnTo>
                <a:lnTo>
                  <a:pt x="10000" y="10000"/>
                </a:lnTo>
                <a:lnTo>
                  <a:pt x="0" y="10000"/>
                </a:lnTo>
                <a:lnTo>
                  <a:pt x="0" y="361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思源黑体 CN Normal" panose="020B0400000000000000" charset="-122"/>
            </a:endParaRPr>
          </a:p>
        </p:txBody>
      </p:sp>
      <p:sp>
        <p:nvSpPr>
          <p:cNvPr id="4" name="矩形 3"/>
          <p:cNvSpPr/>
          <p:nvPr/>
        </p:nvSpPr>
        <p:spPr>
          <a:xfrm>
            <a:off x="182880" y="125730"/>
            <a:ext cx="11864339" cy="6549390"/>
          </a:xfrm>
          <a:prstGeom prst="rect">
            <a:avLst/>
          </a:prstGeom>
          <a:noFill/>
          <a:ln w="63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思源黑体 CN Normal" panose="020B0400000000000000" charset="-122"/>
            </a:endParaRPr>
          </a:p>
        </p:txBody>
      </p:sp>
      <p:pic>
        <p:nvPicPr>
          <p:cNvPr id="6" name="Picture 5" descr="Graphical user interface, website&#10;&#10;Description automatically generated">
            <a:extLst>
              <a:ext uri="{FF2B5EF4-FFF2-40B4-BE49-F238E27FC236}">
                <a16:creationId xmlns:a16="http://schemas.microsoft.com/office/drawing/2014/main" id="{64B542BD-E9DE-49DE-ADAF-1589C92B2FB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47" t="12500" r="6161" b="22334"/>
          <a:stretch/>
        </p:blipFill>
        <p:spPr>
          <a:xfrm>
            <a:off x="2701290" y="125730"/>
            <a:ext cx="6789420" cy="654938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1263586" y="174404"/>
            <a:ext cx="9717147" cy="707886"/>
          </a:xfrm>
          <a:prstGeom prst="rect">
            <a:avLst/>
          </a:prstGeom>
        </p:spPr>
        <p:txBody>
          <a:bodyPr wrap="none">
            <a:spAutoFit/>
          </a:bodyPr>
          <a:lstStyle/>
          <a:p>
            <a:r>
              <a:rPr lang="en-US" altLang="zh-CN" sz="4000" b="1" dirty="0">
                <a:solidFill>
                  <a:schemeClr val="accent5"/>
                </a:solidFill>
                <a:latin typeface="Calibri" panose="020F0502020204030204" pitchFamily="34" charset="0"/>
                <a:ea typeface="思源黑体 CN Normal" panose="020B0400000000000000" charset="-122"/>
                <a:cs typeface="Calibri" panose="020F0502020204030204" pitchFamily="34" charset="0"/>
              </a:rPr>
              <a:t>Personality, Inventory, and Research Method</a:t>
            </a:r>
            <a:endParaRPr lang="zh-CN" altLang="en-US" sz="4000" b="1" dirty="0">
              <a:solidFill>
                <a:schemeClr val="accent5"/>
              </a:solidFill>
              <a:latin typeface="Calibri" panose="020F0502020204030204" pitchFamily="34" charset="0"/>
              <a:ea typeface="思源黑体 CN Normal" panose="020B0400000000000000" charset="-122"/>
              <a:cs typeface="Calibri" panose="020F0502020204030204" pitchFamily="34" charset="0"/>
            </a:endParaRPr>
          </a:p>
        </p:txBody>
      </p:sp>
      <p:sp>
        <p:nvSpPr>
          <p:cNvPr id="23" name="Freeform 5"/>
          <p:cNvSpPr/>
          <p:nvPr/>
        </p:nvSpPr>
        <p:spPr bwMode="auto">
          <a:xfrm>
            <a:off x="408682" y="2178309"/>
            <a:ext cx="3787941" cy="1941598"/>
          </a:xfrm>
          <a:custGeom>
            <a:avLst/>
            <a:gdLst>
              <a:gd name="T0" fmla="*/ 0 w 554"/>
              <a:gd name="T1" fmla="*/ 277 h 277"/>
              <a:gd name="T2" fmla="*/ 277 w 554"/>
              <a:gd name="T3" fmla="*/ 0 h 277"/>
              <a:gd name="T4" fmla="*/ 554 w 554"/>
              <a:gd name="T5" fmla="*/ 277 h 277"/>
            </a:gdLst>
            <a:ahLst/>
            <a:cxnLst>
              <a:cxn ang="0">
                <a:pos x="T0" y="T1"/>
              </a:cxn>
              <a:cxn ang="0">
                <a:pos x="T2" y="T3"/>
              </a:cxn>
              <a:cxn ang="0">
                <a:pos x="T4" y="T5"/>
              </a:cxn>
            </a:cxnLst>
            <a:rect l="0" t="0" r="r" b="b"/>
            <a:pathLst>
              <a:path w="554" h="277">
                <a:moveTo>
                  <a:pt x="0" y="277"/>
                </a:moveTo>
                <a:cubicBezTo>
                  <a:pt x="0" y="124"/>
                  <a:pt x="124" y="0"/>
                  <a:pt x="277" y="0"/>
                </a:cubicBezTo>
                <a:cubicBezTo>
                  <a:pt x="430" y="0"/>
                  <a:pt x="554" y="124"/>
                  <a:pt x="554" y="277"/>
                </a:cubicBezTo>
              </a:path>
            </a:pathLst>
          </a:custGeom>
          <a:noFill/>
          <a:ln w="38100" cap="flat">
            <a:solidFill>
              <a:schemeClr val="bg1">
                <a:lumMod val="8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ea typeface="思源黑体 CN Normal" panose="020B0400000000000000" charset="-122"/>
            </a:endParaRPr>
          </a:p>
        </p:txBody>
      </p:sp>
      <p:sp>
        <p:nvSpPr>
          <p:cNvPr id="24" name="Freeform 6"/>
          <p:cNvSpPr/>
          <p:nvPr/>
        </p:nvSpPr>
        <p:spPr bwMode="auto">
          <a:xfrm>
            <a:off x="4196623" y="4119907"/>
            <a:ext cx="3797813" cy="1941598"/>
          </a:xfrm>
          <a:custGeom>
            <a:avLst/>
            <a:gdLst>
              <a:gd name="T0" fmla="*/ 555 w 555"/>
              <a:gd name="T1" fmla="*/ 0 h 277"/>
              <a:gd name="T2" fmla="*/ 277 w 555"/>
              <a:gd name="T3" fmla="*/ 277 h 277"/>
              <a:gd name="T4" fmla="*/ 0 w 555"/>
              <a:gd name="T5" fmla="*/ 0 h 277"/>
            </a:gdLst>
            <a:ahLst/>
            <a:cxnLst>
              <a:cxn ang="0">
                <a:pos x="T0" y="T1"/>
              </a:cxn>
              <a:cxn ang="0">
                <a:pos x="T2" y="T3"/>
              </a:cxn>
              <a:cxn ang="0">
                <a:pos x="T4" y="T5"/>
              </a:cxn>
            </a:cxnLst>
            <a:rect l="0" t="0" r="r" b="b"/>
            <a:pathLst>
              <a:path w="555" h="277">
                <a:moveTo>
                  <a:pt x="555" y="0"/>
                </a:moveTo>
                <a:cubicBezTo>
                  <a:pt x="555" y="153"/>
                  <a:pt x="431" y="277"/>
                  <a:pt x="277" y="277"/>
                </a:cubicBezTo>
                <a:cubicBezTo>
                  <a:pt x="124" y="277"/>
                  <a:pt x="0" y="153"/>
                  <a:pt x="0" y="0"/>
                </a:cubicBezTo>
              </a:path>
            </a:pathLst>
          </a:custGeom>
          <a:noFill/>
          <a:ln w="38100" cap="flat">
            <a:solidFill>
              <a:schemeClr val="bg1">
                <a:lumMod val="8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ea typeface="思源黑体 CN Normal" panose="020B0400000000000000" charset="-122"/>
            </a:endParaRPr>
          </a:p>
        </p:txBody>
      </p:sp>
      <p:sp>
        <p:nvSpPr>
          <p:cNvPr id="25" name="Freeform 7"/>
          <p:cNvSpPr/>
          <p:nvPr/>
        </p:nvSpPr>
        <p:spPr bwMode="auto">
          <a:xfrm>
            <a:off x="7994436" y="2181454"/>
            <a:ext cx="3787941" cy="1941598"/>
          </a:xfrm>
          <a:custGeom>
            <a:avLst/>
            <a:gdLst>
              <a:gd name="T0" fmla="*/ 0 w 554"/>
              <a:gd name="T1" fmla="*/ 277 h 277"/>
              <a:gd name="T2" fmla="*/ 277 w 554"/>
              <a:gd name="T3" fmla="*/ 0 h 277"/>
              <a:gd name="T4" fmla="*/ 554 w 554"/>
              <a:gd name="T5" fmla="*/ 277 h 277"/>
            </a:gdLst>
            <a:ahLst/>
            <a:cxnLst>
              <a:cxn ang="0">
                <a:pos x="T0" y="T1"/>
              </a:cxn>
              <a:cxn ang="0">
                <a:pos x="T2" y="T3"/>
              </a:cxn>
              <a:cxn ang="0">
                <a:pos x="T4" y="T5"/>
              </a:cxn>
            </a:cxnLst>
            <a:rect l="0" t="0" r="r" b="b"/>
            <a:pathLst>
              <a:path w="554" h="277">
                <a:moveTo>
                  <a:pt x="0" y="277"/>
                </a:moveTo>
                <a:cubicBezTo>
                  <a:pt x="0" y="124"/>
                  <a:pt x="124" y="0"/>
                  <a:pt x="277" y="0"/>
                </a:cubicBezTo>
                <a:cubicBezTo>
                  <a:pt x="430" y="0"/>
                  <a:pt x="554" y="124"/>
                  <a:pt x="554" y="277"/>
                </a:cubicBezTo>
              </a:path>
            </a:pathLst>
          </a:custGeom>
          <a:noFill/>
          <a:ln w="38100" cap="flat">
            <a:solidFill>
              <a:schemeClr val="bg1">
                <a:lumMod val="8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ea typeface="思源黑体 CN Normal" panose="020B0400000000000000" charset="-122"/>
            </a:endParaRPr>
          </a:p>
        </p:txBody>
      </p:sp>
      <p:sp>
        <p:nvSpPr>
          <p:cNvPr id="26" name="Freeform 8"/>
          <p:cNvSpPr/>
          <p:nvPr/>
        </p:nvSpPr>
        <p:spPr bwMode="auto">
          <a:xfrm>
            <a:off x="578112" y="2293963"/>
            <a:ext cx="3490539" cy="1847923"/>
          </a:xfrm>
          <a:custGeom>
            <a:avLst/>
            <a:gdLst>
              <a:gd name="T0" fmla="*/ 0 w 451"/>
              <a:gd name="T1" fmla="*/ 225 h 225"/>
              <a:gd name="T2" fmla="*/ 225 w 451"/>
              <a:gd name="T3" fmla="*/ 0 h 225"/>
              <a:gd name="T4" fmla="*/ 451 w 451"/>
              <a:gd name="T5" fmla="*/ 225 h 225"/>
            </a:gdLst>
            <a:ahLst/>
            <a:cxnLst>
              <a:cxn ang="0">
                <a:pos x="T0" y="T1"/>
              </a:cxn>
              <a:cxn ang="0">
                <a:pos x="T2" y="T3"/>
              </a:cxn>
              <a:cxn ang="0">
                <a:pos x="T4" y="T5"/>
              </a:cxn>
            </a:cxnLst>
            <a:rect l="0" t="0" r="r" b="b"/>
            <a:pathLst>
              <a:path w="451" h="225">
                <a:moveTo>
                  <a:pt x="0" y="225"/>
                </a:moveTo>
                <a:cubicBezTo>
                  <a:pt x="0" y="101"/>
                  <a:pt x="101" y="0"/>
                  <a:pt x="225" y="0"/>
                </a:cubicBezTo>
                <a:cubicBezTo>
                  <a:pt x="350" y="0"/>
                  <a:pt x="451" y="101"/>
                  <a:pt x="451" y="225"/>
                </a:cubicBezTo>
              </a:path>
            </a:pathLst>
          </a:custGeom>
          <a:solidFill>
            <a:schemeClr val="accent2"/>
          </a:solidFill>
          <a:ln w="38100">
            <a:noFill/>
          </a:ln>
          <a:effectLst/>
        </p:spPr>
        <p:txBody>
          <a:bodyPr vert="horz" wrap="square" lIns="0" tIns="0" rIns="0" bIns="0" numCol="1" anchor="ctr" anchorCtr="0" compatLnSpc="1"/>
          <a:lstStyle/>
          <a:p>
            <a:pPr algn="ctr"/>
            <a:r>
              <a:rPr lang="en-US" altLang="zh-CN" sz="3200" dirty="0">
                <a:solidFill>
                  <a:schemeClr val="bg1"/>
                </a:solidFill>
                <a:latin typeface="Calibri" panose="020F0502020204030204" pitchFamily="34" charset="0"/>
                <a:ea typeface="思源黑体 CN Normal" panose="020B0400000000000000" charset="-122"/>
                <a:cs typeface="Calibri" panose="020F0502020204030204" pitchFamily="34" charset="0"/>
              </a:rPr>
              <a:t>What is </a:t>
            </a:r>
          </a:p>
          <a:p>
            <a:pPr algn="ctr"/>
            <a:r>
              <a:rPr lang="en-US" altLang="zh-CN" sz="3200" dirty="0">
                <a:solidFill>
                  <a:schemeClr val="bg1"/>
                </a:solidFill>
                <a:latin typeface="Calibri" panose="020F0502020204030204" pitchFamily="34" charset="0"/>
                <a:ea typeface="思源黑体 CN Normal" panose="020B0400000000000000" charset="-122"/>
                <a:cs typeface="Calibri" panose="020F0502020204030204" pitchFamily="34" charset="0"/>
              </a:rPr>
              <a:t>Personality?</a:t>
            </a:r>
            <a:endParaRPr lang="zh-CN" altLang="en-US" sz="3200" dirty="0">
              <a:solidFill>
                <a:schemeClr val="bg1"/>
              </a:solidFill>
              <a:latin typeface="Calibri" panose="020F0502020204030204" pitchFamily="34" charset="0"/>
              <a:ea typeface="思源黑体 CN Normal" panose="020B0400000000000000" charset="-122"/>
              <a:cs typeface="Calibri" panose="020F0502020204030204" pitchFamily="34" charset="0"/>
            </a:endParaRPr>
          </a:p>
        </p:txBody>
      </p:sp>
      <p:sp>
        <p:nvSpPr>
          <p:cNvPr id="27" name="Freeform 9"/>
          <p:cNvSpPr/>
          <p:nvPr/>
        </p:nvSpPr>
        <p:spPr bwMode="auto">
          <a:xfrm>
            <a:off x="8154279" y="2271984"/>
            <a:ext cx="3490539" cy="1847923"/>
          </a:xfrm>
          <a:custGeom>
            <a:avLst/>
            <a:gdLst>
              <a:gd name="T0" fmla="*/ 0 w 451"/>
              <a:gd name="T1" fmla="*/ 225 h 225"/>
              <a:gd name="T2" fmla="*/ 226 w 451"/>
              <a:gd name="T3" fmla="*/ 0 h 225"/>
              <a:gd name="T4" fmla="*/ 451 w 451"/>
              <a:gd name="T5" fmla="*/ 225 h 225"/>
            </a:gdLst>
            <a:ahLst/>
            <a:cxnLst>
              <a:cxn ang="0">
                <a:pos x="T0" y="T1"/>
              </a:cxn>
              <a:cxn ang="0">
                <a:pos x="T2" y="T3"/>
              </a:cxn>
              <a:cxn ang="0">
                <a:pos x="T4" y="T5"/>
              </a:cxn>
            </a:cxnLst>
            <a:rect l="0" t="0" r="r" b="b"/>
            <a:pathLst>
              <a:path w="451" h="225">
                <a:moveTo>
                  <a:pt x="0" y="225"/>
                </a:moveTo>
                <a:cubicBezTo>
                  <a:pt x="0" y="101"/>
                  <a:pt x="101" y="0"/>
                  <a:pt x="226" y="0"/>
                </a:cubicBezTo>
                <a:cubicBezTo>
                  <a:pt x="350" y="0"/>
                  <a:pt x="451" y="101"/>
                  <a:pt x="451" y="225"/>
                </a:cubicBezTo>
              </a:path>
            </a:pathLst>
          </a:custGeom>
          <a:solidFill>
            <a:schemeClr val="accent2"/>
          </a:solidFill>
          <a:ln w="38100">
            <a:noFill/>
          </a:ln>
          <a:effectLst/>
        </p:spPr>
        <p:txBody>
          <a:bodyPr vert="horz" wrap="square" lIns="0" tIns="0" rIns="0" bIns="0" numCol="1" anchor="ctr" anchorCtr="0" compatLnSpc="1"/>
          <a:lstStyle/>
          <a:p>
            <a:pPr algn="ctr"/>
            <a:r>
              <a:rPr lang="en-US" altLang="zh-CN" sz="3200" dirty="0">
                <a:solidFill>
                  <a:schemeClr val="bg1"/>
                </a:solidFill>
                <a:latin typeface="Calibri" panose="020F0502020204030204" pitchFamily="34" charset="0"/>
                <a:ea typeface="思源黑体 CN Normal" panose="020B0400000000000000" charset="-122"/>
                <a:cs typeface="Calibri" panose="020F0502020204030204" pitchFamily="34" charset="0"/>
              </a:rPr>
              <a:t>Sources</a:t>
            </a:r>
            <a:endParaRPr lang="zh-CN" altLang="en-US" sz="3200" dirty="0">
              <a:solidFill>
                <a:schemeClr val="bg1"/>
              </a:solidFill>
              <a:latin typeface="Calibri" panose="020F0502020204030204" pitchFamily="34" charset="0"/>
              <a:ea typeface="思源黑体 CN Normal" panose="020B0400000000000000" charset="-122"/>
              <a:cs typeface="Calibri" panose="020F0502020204030204" pitchFamily="34" charset="0"/>
            </a:endParaRPr>
          </a:p>
        </p:txBody>
      </p:sp>
      <p:sp>
        <p:nvSpPr>
          <p:cNvPr id="28" name="Freeform 10"/>
          <p:cNvSpPr/>
          <p:nvPr/>
        </p:nvSpPr>
        <p:spPr bwMode="auto">
          <a:xfrm>
            <a:off x="4356466" y="4119907"/>
            <a:ext cx="3531388" cy="1855803"/>
          </a:xfrm>
          <a:custGeom>
            <a:avLst/>
            <a:gdLst>
              <a:gd name="T0" fmla="*/ 451 w 451"/>
              <a:gd name="T1" fmla="*/ 0 h 226"/>
              <a:gd name="T2" fmla="*/ 225 w 451"/>
              <a:gd name="T3" fmla="*/ 226 h 226"/>
              <a:gd name="T4" fmla="*/ 0 w 451"/>
              <a:gd name="T5" fmla="*/ 0 h 226"/>
            </a:gdLst>
            <a:ahLst/>
            <a:cxnLst>
              <a:cxn ang="0">
                <a:pos x="T0" y="T1"/>
              </a:cxn>
              <a:cxn ang="0">
                <a:pos x="T2" y="T3"/>
              </a:cxn>
              <a:cxn ang="0">
                <a:pos x="T4" y="T5"/>
              </a:cxn>
            </a:cxnLst>
            <a:rect l="0" t="0" r="r" b="b"/>
            <a:pathLst>
              <a:path w="451" h="226">
                <a:moveTo>
                  <a:pt x="451" y="0"/>
                </a:moveTo>
                <a:cubicBezTo>
                  <a:pt x="451" y="125"/>
                  <a:pt x="350" y="226"/>
                  <a:pt x="225" y="226"/>
                </a:cubicBezTo>
                <a:cubicBezTo>
                  <a:pt x="101" y="226"/>
                  <a:pt x="0" y="125"/>
                  <a:pt x="0" y="0"/>
                </a:cubicBezTo>
              </a:path>
            </a:pathLst>
          </a:custGeom>
          <a:solidFill>
            <a:schemeClr val="accent1"/>
          </a:solidFill>
          <a:ln w="38100">
            <a:noFill/>
          </a:ln>
          <a:effectLst/>
        </p:spPr>
        <p:txBody>
          <a:bodyPr vert="horz" wrap="square" lIns="0" tIns="0" rIns="0" bIns="108000" numCol="1" anchor="ctr" anchorCtr="0" compatLnSpc="1"/>
          <a:lstStyle/>
          <a:p>
            <a:pPr algn="ctr"/>
            <a:r>
              <a:rPr lang="en-US" altLang="zh-CN" sz="3000" dirty="0">
                <a:solidFill>
                  <a:schemeClr val="bg1"/>
                </a:solidFill>
                <a:latin typeface="Calibri" panose="020F0502020204030204" pitchFamily="34" charset="0"/>
                <a:ea typeface="思源黑体 CN Normal" panose="020B0400000000000000" charset="-122"/>
                <a:cs typeface="Calibri" panose="020F0502020204030204" pitchFamily="34" charset="0"/>
              </a:rPr>
              <a:t>Millon Inventory of Diagnostic Criteria</a:t>
            </a:r>
          </a:p>
          <a:p>
            <a:pPr algn="ctr"/>
            <a:r>
              <a:rPr lang="en-US" altLang="zh-CN" sz="3000" dirty="0">
                <a:solidFill>
                  <a:schemeClr val="bg1"/>
                </a:solidFill>
                <a:latin typeface="Calibri" panose="020F0502020204030204" pitchFamily="34" charset="0"/>
                <a:ea typeface="思源黑体 CN Normal" panose="020B0400000000000000" charset="-122"/>
                <a:cs typeface="Calibri" panose="020F0502020204030204" pitchFamily="34" charset="0"/>
              </a:rPr>
              <a:t>(MIDC)</a:t>
            </a:r>
            <a:endParaRPr lang="zh-CN" altLang="en-US" sz="3000" dirty="0">
              <a:solidFill>
                <a:schemeClr val="bg1"/>
              </a:solidFill>
              <a:latin typeface="Calibri" panose="020F0502020204030204" pitchFamily="34" charset="0"/>
              <a:ea typeface="思源黑体 CN Normal" panose="020B0400000000000000" charset="-122"/>
              <a:cs typeface="Calibri" panose="020F0502020204030204" pitchFamily="34" charset="0"/>
            </a:endParaRPr>
          </a:p>
        </p:txBody>
      </p:sp>
      <p:sp>
        <p:nvSpPr>
          <p:cNvPr id="29" name="矩形 28"/>
          <p:cNvSpPr/>
          <p:nvPr/>
        </p:nvSpPr>
        <p:spPr>
          <a:xfrm>
            <a:off x="573318" y="4348505"/>
            <a:ext cx="3458668" cy="1732141"/>
          </a:xfrm>
          <a:prstGeom prst="rect">
            <a:avLst/>
          </a:prstGeom>
        </p:spPr>
        <p:txBody>
          <a:bodyPr wrap="square">
            <a:spAutoFit/>
          </a:bodyPr>
          <a:lstStyle/>
          <a:p>
            <a:pPr marL="285750" indent="-285750">
              <a:lnSpc>
                <a:spcPct val="120000"/>
              </a:lnSpc>
              <a:buFont typeface="Arial" panose="020B0604020202020204" pitchFamily="34" charset="0"/>
              <a:buChar char="•"/>
            </a:pPr>
            <a:r>
              <a:rPr lang="en-US" altLang="zh-CN" dirty="0">
                <a:latin typeface="Calibri" panose="020F0502020204030204" pitchFamily="34" charset="0"/>
                <a:ea typeface="思源黑体 CN Normal" panose="020B0400000000000000" charset="-122"/>
                <a:cs typeface="Calibri" panose="020F0502020204030204" pitchFamily="34" charset="0"/>
              </a:rPr>
              <a:t>Patterns of thinking, feeling, acting, and relating to others</a:t>
            </a:r>
          </a:p>
          <a:p>
            <a:pPr marL="285750" indent="-285750">
              <a:lnSpc>
                <a:spcPct val="120000"/>
              </a:lnSpc>
              <a:buFont typeface="Arial" panose="020B0604020202020204" pitchFamily="34" charset="0"/>
              <a:buChar char="•"/>
            </a:pPr>
            <a:r>
              <a:rPr lang="en-US" altLang="zh-CN" dirty="0">
                <a:latin typeface="Calibri" panose="020F0502020204030204" pitchFamily="34" charset="0"/>
                <a:ea typeface="思源黑体 CN Normal" panose="020B0400000000000000" charset="-122"/>
                <a:cs typeface="Calibri" panose="020F0502020204030204" pitchFamily="34" charset="0"/>
              </a:rPr>
              <a:t>Stability &amp; consistency</a:t>
            </a:r>
          </a:p>
          <a:p>
            <a:pPr marL="285750" indent="-285750">
              <a:lnSpc>
                <a:spcPct val="120000"/>
              </a:lnSpc>
              <a:buFont typeface="Arial" panose="020B0604020202020204" pitchFamily="34" charset="0"/>
              <a:buChar char="•"/>
            </a:pPr>
            <a:r>
              <a:rPr lang="en-US" altLang="zh-CN" dirty="0">
                <a:latin typeface="Calibri" panose="020F0502020204030204" pitchFamily="34" charset="0"/>
                <a:ea typeface="思源黑体 CN Normal" panose="020B0400000000000000" charset="-122"/>
                <a:cs typeface="Calibri" panose="020F0502020204030204" pitchFamily="34" charset="0"/>
              </a:rPr>
              <a:t>Deeply embedded, largely nonconscious, and multifaceted </a:t>
            </a:r>
            <a:endParaRPr lang="zh-CN" altLang="en-US" dirty="0">
              <a:latin typeface="Calibri" panose="020F0502020204030204" pitchFamily="34" charset="0"/>
              <a:ea typeface="思源黑体 CN Normal" panose="020B0400000000000000" charset="-122"/>
              <a:cs typeface="Calibri" panose="020F0502020204030204" pitchFamily="34" charset="0"/>
            </a:endParaRPr>
          </a:p>
        </p:txBody>
      </p:sp>
      <p:sp>
        <p:nvSpPr>
          <p:cNvPr id="31" name="矩形 30"/>
          <p:cNvSpPr/>
          <p:nvPr/>
        </p:nvSpPr>
        <p:spPr>
          <a:xfrm>
            <a:off x="4639257" y="2823888"/>
            <a:ext cx="2940625" cy="1067343"/>
          </a:xfrm>
          <a:prstGeom prst="rect">
            <a:avLst/>
          </a:prstGeom>
        </p:spPr>
        <p:txBody>
          <a:bodyPr wrap="square">
            <a:spAutoFit/>
          </a:bodyPr>
          <a:lstStyle/>
          <a:p>
            <a:pPr marL="285750" indent="-285750">
              <a:lnSpc>
                <a:spcPct val="120000"/>
              </a:lnSpc>
              <a:buFont typeface="Arial" panose="020B0604020202020204" pitchFamily="34" charset="0"/>
              <a:buChar char="•"/>
            </a:pPr>
            <a:r>
              <a:rPr lang="en-US" altLang="zh-CN" dirty="0">
                <a:latin typeface="Calibri" panose="020F0502020204030204" pitchFamily="34" charset="0"/>
                <a:ea typeface="思源黑体 CN Normal" panose="020B0400000000000000" charset="-122"/>
                <a:cs typeface="Calibri" panose="020F0502020204030204" pitchFamily="34" charset="0"/>
              </a:rPr>
              <a:t>Eight attribute domains</a:t>
            </a:r>
          </a:p>
          <a:p>
            <a:pPr marL="285750" indent="-285750">
              <a:lnSpc>
                <a:spcPct val="120000"/>
              </a:lnSpc>
              <a:buFont typeface="Arial" panose="020B0604020202020204" pitchFamily="34" charset="0"/>
              <a:buChar char="•"/>
            </a:pPr>
            <a:r>
              <a:rPr lang="en-US" altLang="zh-CN" dirty="0">
                <a:latin typeface="Calibri" panose="020F0502020204030204" pitchFamily="34" charset="0"/>
                <a:ea typeface="思源黑体 CN Normal" panose="020B0400000000000000" charset="-122"/>
                <a:cs typeface="Calibri" panose="020F0502020204030204" pitchFamily="34" charset="0"/>
              </a:rPr>
              <a:t>Twelve scales</a:t>
            </a:r>
          </a:p>
          <a:p>
            <a:pPr marL="285750" indent="-285750">
              <a:lnSpc>
                <a:spcPct val="120000"/>
              </a:lnSpc>
              <a:buFont typeface="Arial" panose="020B0604020202020204" pitchFamily="34" charset="0"/>
              <a:buChar char="•"/>
            </a:pPr>
            <a:r>
              <a:rPr lang="en-US" altLang="zh-CN" dirty="0">
                <a:latin typeface="Calibri" panose="020F0502020204030204" pitchFamily="34" charset="0"/>
                <a:ea typeface="思源黑体 CN Normal" panose="020B0400000000000000" charset="-122"/>
                <a:cs typeface="Calibri" panose="020F0502020204030204" pitchFamily="34" charset="0"/>
              </a:rPr>
              <a:t>Three gradations (levels)</a:t>
            </a:r>
            <a:endParaRPr lang="zh-CN" altLang="en-US" dirty="0">
              <a:latin typeface="Calibri" panose="020F0502020204030204" pitchFamily="34" charset="0"/>
              <a:ea typeface="思源黑体 CN Normal" panose="020B0400000000000000" charset="-122"/>
              <a:cs typeface="Calibri" panose="020F0502020204030204" pitchFamily="34" charset="0"/>
            </a:endParaRPr>
          </a:p>
        </p:txBody>
      </p:sp>
      <p:sp>
        <p:nvSpPr>
          <p:cNvPr id="33" name="矩形 32"/>
          <p:cNvSpPr/>
          <p:nvPr/>
        </p:nvSpPr>
        <p:spPr>
          <a:xfrm>
            <a:off x="8843578" y="4345727"/>
            <a:ext cx="2111939" cy="1067343"/>
          </a:xfrm>
          <a:prstGeom prst="rect">
            <a:avLst/>
          </a:prstGeom>
        </p:spPr>
        <p:txBody>
          <a:bodyPr wrap="square">
            <a:spAutoFit/>
          </a:bodyPr>
          <a:lstStyle/>
          <a:p>
            <a:pPr marL="285750" indent="-285750">
              <a:lnSpc>
                <a:spcPct val="120000"/>
              </a:lnSpc>
              <a:buFont typeface="Arial" panose="020B0604020202020204" pitchFamily="34" charset="0"/>
              <a:buChar char="•"/>
            </a:pPr>
            <a:r>
              <a:rPr lang="en-US" altLang="zh-CN" dirty="0">
                <a:latin typeface="Calibri" panose="020F0502020204030204" pitchFamily="34" charset="0"/>
                <a:ea typeface="思源黑体 CN Normal" panose="020B0400000000000000" charset="-122"/>
                <a:cs typeface="Calibri" panose="020F0502020204030204" pitchFamily="34" charset="0"/>
              </a:rPr>
              <a:t>News articles</a:t>
            </a:r>
          </a:p>
          <a:p>
            <a:pPr marL="285750" indent="-285750">
              <a:lnSpc>
                <a:spcPct val="120000"/>
              </a:lnSpc>
              <a:buFont typeface="Arial" panose="020B0604020202020204" pitchFamily="34" charset="0"/>
              <a:buChar char="•"/>
            </a:pPr>
            <a:r>
              <a:rPr lang="en-US" altLang="zh-CN" dirty="0">
                <a:latin typeface="Calibri" panose="020F0502020204030204" pitchFamily="34" charset="0"/>
                <a:ea typeface="思源黑体 CN Normal" panose="020B0400000000000000" charset="-122"/>
                <a:cs typeface="Calibri" panose="020F0502020204030204" pitchFamily="34" charset="0"/>
              </a:rPr>
              <a:t>Scholarly papers</a:t>
            </a:r>
          </a:p>
          <a:p>
            <a:pPr marL="285750" indent="-285750">
              <a:lnSpc>
                <a:spcPct val="120000"/>
              </a:lnSpc>
              <a:buFont typeface="Arial" panose="020B0604020202020204" pitchFamily="34" charset="0"/>
              <a:buChar char="•"/>
            </a:pPr>
            <a:r>
              <a:rPr lang="en-US" altLang="zh-CN" dirty="0">
                <a:latin typeface="Calibri" panose="020F0502020204030204" pitchFamily="34" charset="0"/>
                <a:ea typeface="思源黑体 CN Normal" panose="020B0400000000000000" charset="-122"/>
                <a:cs typeface="Calibri" panose="020F0502020204030204" pitchFamily="34" charset="0"/>
              </a:rPr>
              <a:t>Biographies</a:t>
            </a:r>
            <a:endParaRPr lang="zh-CN" altLang="en-US" dirty="0">
              <a:latin typeface="Calibri" panose="020F0502020204030204" pitchFamily="34" charset="0"/>
              <a:ea typeface="思源黑体 CN Normal" panose="020B0400000000000000" charset="-122"/>
              <a:cs typeface="Calibri" panose="020F0502020204030204" pitchFamily="34" charset="0"/>
            </a:endParaRPr>
          </a:p>
        </p:txBody>
      </p:sp>
      <p:sp>
        <p:nvSpPr>
          <p:cNvPr id="2" name="TextBox 1">
            <a:extLst>
              <a:ext uri="{FF2B5EF4-FFF2-40B4-BE49-F238E27FC236}">
                <a16:creationId xmlns:a16="http://schemas.microsoft.com/office/drawing/2014/main" id="{DE8C7C5C-7BC4-4438-BA5A-CC94D1E0F953}"/>
              </a:ext>
            </a:extLst>
          </p:cNvPr>
          <p:cNvSpPr txBox="1"/>
          <p:nvPr/>
        </p:nvSpPr>
        <p:spPr>
          <a:xfrm>
            <a:off x="11035172" y="16419"/>
            <a:ext cx="914400" cy="914400"/>
          </a:xfrm>
          <a:prstGeom prst="rect">
            <a:avLst/>
          </a:prstGeom>
          <a:solidFill>
            <a:schemeClr val="bg1"/>
          </a:solidFill>
        </p:spPr>
        <p:txBody>
          <a:bodyPr wrap="square" rtlCol="0">
            <a:spAutoFit/>
          </a:body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2">
            <a:extLst>
              <a:ext uri="{FF2B5EF4-FFF2-40B4-BE49-F238E27FC236}">
                <a16:creationId xmlns:a16="http://schemas.microsoft.com/office/drawing/2014/main" id="{C26D2A91-6A1E-46EE-8421-6B69EB25D3D9}"/>
              </a:ext>
            </a:extLst>
          </p:cNvPr>
          <p:cNvGrpSpPr/>
          <p:nvPr/>
        </p:nvGrpSpPr>
        <p:grpSpPr>
          <a:xfrm>
            <a:off x="0" y="-14837"/>
            <a:ext cx="12192000" cy="6858000"/>
            <a:chOff x="0" y="0"/>
            <a:chExt cx="19200" cy="10800"/>
          </a:xfrm>
        </p:grpSpPr>
        <p:grpSp>
          <p:nvGrpSpPr>
            <p:cNvPr id="35" name="组合 1">
              <a:extLst>
                <a:ext uri="{FF2B5EF4-FFF2-40B4-BE49-F238E27FC236}">
                  <a16:creationId xmlns:a16="http://schemas.microsoft.com/office/drawing/2014/main" id="{2DF9097C-E7AE-4560-9EB4-A3B22B5A9DEE}"/>
                </a:ext>
              </a:extLst>
            </p:cNvPr>
            <p:cNvGrpSpPr/>
            <p:nvPr userDrawn="1"/>
          </p:nvGrpSpPr>
          <p:grpSpPr>
            <a:xfrm>
              <a:off x="0" y="0"/>
              <a:ext cx="19200" cy="10800"/>
              <a:chOff x="0" y="0"/>
              <a:chExt cx="19200" cy="10800"/>
            </a:xfrm>
          </p:grpSpPr>
          <p:sp>
            <p:nvSpPr>
              <p:cNvPr id="37" name="流程图: 手动输入 9">
                <a:extLst>
                  <a:ext uri="{FF2B5EF4-FFF2-40B4-BE49-F238E27FC236}">
                    <a16:creationId xmlns:a16="http://schemas.microsoft.com/office/drawing/2014/main" id="{0EAA6A05-31A5-4DF1-B538-D0CF9C1436E1}"/>
                  </a:ext>
                </a:extLst>
              </p:cNvPr>
              <p:cNvSpPr/>
              <p:nvPr userDrawn="1"/>
            </p:nvSpPr>
            <p:spPr>
              <a:xfrm rot="16200000" flipV="1">
                <a:off x="1377" y="-1377"/>
                <a:ext cx="10800" cy="13554"/>
              </a:xfrm>
              <a:prstGeom prst="flowChartManualInp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思源黑体 CN Normal" panose="020B0400000000000000" charset="-122"/>
                </a:endParaRPr>
              </a:p>
            </p:txBody>
          </p:sp>
          <p:sp>
            <p:nvSpPr>
              <p:cNvPr id="38" name="流程图: 手动输入 20">
                <a:extLst>
                  <a:ext uri="{FF2B5EF4-FFF2-40B4-BE49-F238E27FC236}">
                    <a16:creationId xmlns:a16="http://schemas.microsoft.com/office/drawing/2014/main" id="{52FCC8D4-6EB0-4E73-AEC1-BC146D68D1EA}"/>
                  </a:ext>
                </a:extLst>
              </p:cNvPr>
              <p:cNvSpPr/>
              <p:nvPr userDrawn="1"/>
            </p:nvSpPr>
            <p:spPr>
              <a:xfrm rot="16200000" flipH="1">
                <a:off x="7114" y="-1286"/>
                <a:ext cx="10800" cy="13373"/>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1" fmla="*/ 0 w 10000"/>
                  <a:gd name="connsiteY0-2" fmla="*/ 3616 h 10000"/>
                  <a:gd name="connsiteX1-3" fmla="*/ 10000 w 10000"/>
                  <a:gd name="connsiteY1-4" fmla="*/ 0 h 10000"/>
                  <a:gd name="connsiteX2-5" fmla="*/ 10000 w 10000"/>
                  <a:gd name="connsiteY2-6" fmla="*/ 10000 h 10000"/>
                  <a:gd name="connsiteX3-7" fmla="*/ 0 w 10000"/>
                  <a:gd name="connsiteY3-8" fmla="*/ 10000 h 10000"/>
                  <a:gd name="connsiteX4-9" fmla="*/ 0 w 10000"/>
                  <a:gd name="connsiteY4-10" fmla="*/ 3616 h 10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10000">
                    <a:moveTo>
                      <a:pt x="0" y="3616"/>
                    </a:moveTo>
                    <a:lnTo>
                      <a:pt x="10000" y="0"/>
                    </a:lnTo>
                    <a:lnTo>
                      <a:pt x="10000" y="10000"/>
                    </a:lnTo>
                    <a:lnTo>
                      <a:pt x="0" y="10000"/>
                    </a:lnTo>
                    <a:lnTo>
                      <a:pt x="0" y="3616"/>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思源黑体 CN Normal" panose="020B0400000000000000" charset="-122"/>
                </a:endParaRPr>
              </a:p>
            </p:txBody>
          </p:sp>
        </p:grpSp>
        <p:sp>
          <p:nvSpPr>
            <p:cNvPr id="36" name="矩形 11">
              <a:extLst>
                <a:ext uri="{FF2B5EF4-FFF2-40B4-BE49-F238E27FC236}">
                  <a16:creationId xmlns:a16="http://schemas.microsoft.com/office/drawing/2014/main" id="{1266F087-4CB4-48CA-8FCA-291C6F437286}"/>
                </a:ext>
              </a:extLst>
            </p:cNvPr>
            <p:cNvSpPr/>
            <p:nvPr userDrawn="1"/>
          </p:nvSpPr>
          <p:spPr>
            <a:xfrm>
              <a:off x="390" y="330"/>
              <a:ext cx="18495" cy="10170"/>
            </a:xfrm>
            <a:prstGeom prst="rect">
              <a:avLst/>
            </a:prstGeom>
            <a:pattFill prst="wdUpDiag">
              <a:fgClr>
                <a:srgbClr val="F8FCFE"/>
              </a:fgClr>
              <a:bgClr>
                <a:schemeClr val="bg1"/>
              </a:bgClr>
            </a:patt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思源黑体 CN Normal" panose="020B0400000000000000" charset="-122"/>
              </a:endParaRPr>
            </a:p>
          </p:txBody>
        </p:sp>
      </p:grpSp>
      <p:sp>
        <p:nvSpPr>
          <p:cNvPr id="17" name="矩形 16"/>
          <p:cNvSpPr/>
          <p:nvPr/>
        </p:nvSpPr>
        <p:spPr>
          <a:xfrm>
            <a:off x="2555485" y="273812"/>
            <a:ext cx="7102522" cy="707886"/>
          </a:xfrm>
          <a:prstGeom prst="rect">
            <a:avLst/>
          </a:prstGeom>
        </p:spPr>
        <p:txBody>
          <a:bodyPr wrap="none">
            <a:spAutoFit/>
          </a:bodyPr>
          <a:lstStyle/>
          <a:p>
            <a:r>
              <a:rPr lang="en-US" altLang="zh-CN" sz="4000" b="1" dirty="0">
                <a:solidFill>
                  <a:schemeClr val="accent5"/>
                </a:solidFill>
                <a:latin typeface="Calibri" panose="020F0502020204030204" pitchFamily="34" charset="0"/>
                <a:ea typeface="思源黑体 CN Normal" panose="020B0400000000000000" charset="-122"/>
                <a:cs typeface="Calibri" panose="020F0502020204030204" pitchFamily="34" charset="0"/>
              </a:rPr>
              <a:t>Millon’s Eight Attribute Domains</a:t>
            </a:r>
            <a:endParaRPr lang="zh-CN" altLang="en-US" sz="4000" b="1" dirty="0">
              <a:solidFill>
                <a:schemeClr val="accent5"/>
              </a:solidFill>
              <a:latin typeface="Calibri" panose="020F0502020204030204" pitchFamily="34" charset="0"/>
              <a:ea typeface="思源黑体 CN Normal" panose="020B0400000000000000" charset="-122"/>
              <a:cs typeface="Calibri" panose="020F0502020204030204" pitchFamily="34" charset="0"/>
            </a:endParaRPr>
          </a:p>
        </p:txBody>
      </p:sp>
      <p:cxnSp>
        <p:nvCxnSpPr>
          <p:cNvPr id="40" name="Straight Connector 39">
            <a:extLst>
              <a:ext uri="{FF2B5EF4-FFF2-40B4-BE49-F238E27FC236}">
                <a16:creationId xmlns:a16="http://schemas.microsoft.com/office/drawing/2014/main" id="{7278822D-AE23-4BC5-8C1B-56A51E8498C2}"/>
              </a:ext>
            </a:extLst>
          </p:cNvPr>
          <p:cNvCxnSpPr/>
          <p:nvPr/>
        </p:nvCxnSpPr>
        <p:spPr>
          <a:xfrm>
            <a:off x="723900" y="1085850"/>
            <a:ext cx="10912196" cy="0"/>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39" name="Freeform 6">
            <a:extLst>
              <a:ext uri="{FF2B5EF4-FFF2-40B4-BE49-F238E27FC236}">
                <a16:creationId xmlns:a16="http://schemas.microsoft.com/office/drawing/2014/main" id="{29DED9ED-0C62-465A-97AF-0BCE760AFD9D}"/>
              </a:ext>
            </a:extLst>
          </p:cNvPr>
          <p:cNvSpPr/>
          <p:nvPr/>
        </p:nvSpPr>
        <p:spPr bwMode="auto">
          <a:xfrm rot="16200000">
            <a:off x="1562413" y="2295843"/>
            <a:ext cx="1455937" cy="3092118"/>
          </a:xfrm>
          <a:custGeom>
            <a:avLst/>
            <a:gdLst>
              <a:gd name="T0" fmla="*/ 501 w 808"/>
              <a:gd name="T1" fmla="*/ 0 h 888"/>
              <a:gd name="T2" fmla="*/ 404 w 808"/>
              <a:gd name="T3" fmla="*/ 97 h 888"/>
              <a:gd name="T4" fmla="*/ 307 w 808"/>
              <a:gd name="T5" fmla="*/ 0 h 888"/>
              <a:gd name="T6" fmla="*/ 0 w 808"/>
              <a:gd name="T7" fmla="*/ 0 h 888"/>
              <a:gd name="T8" fmla="*/ 0 w 808"/>
              <a:gd name="T9" fmla="*/ 840 h 888"/>
              <a:gd name="T10" fmla="*/ 48 w 808"/>
              <a:gd name="T11" fmla="*/ 888 h 888"/>
              <a:gd name="T12" fmla="*/ 760 w 808"/>
              <a:gd name="T13" fmla="*/ 888 h 888"/>
              <a:gd name="T14" fmla="*/ 808 w 808"/>
              <a:gd name="T15" fmla="*/ 840 h 888"/>
              <a:gd name="T16" fmla="*/ 808 w 808"/>
              <a:gd name="T17" fmla="*/ 0 h 888"/>
              <a:gd name="T18" fmla="*/ 501 w 808"/>
              <a:gd name="T19" fmla="*/ 0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8" h="888">
                <a:moveTo>
                  <a:pt x="501" y="0"/>
                </a:moveTo>
                <a:cubicBezTo>
                  <a:pt x="501" y="54"/>
                  <a:pt x="458" y="97"/>
                  <a:pt x="404" y="97"/>
                </a:cubicBezTo>
                <a:cubicBezTo>
                  <a:pt x="350" y="97"/>
                  <a:pt x="307" y="54"/>
                  <a:pt x="307" y="0"/>
                </a:cubicBezTo>
                <a:cubicBezTo>
                  <a:pt x="0" y="0"/>
                  <a:pt x="0" y="0"/>
                  <a:pt x="0" y="0"/>
                </a:cubicBezTo>
                <a:cubicBezTo>
                  <a:pt x="0" y="840"/>
                  <a:pt x="0" y="840"/>
                  <a:pt x="0" y="840"/>
                </a:cubicBezTo>
                <a:cubicBezTo>
                  <a:pt x="0" y="867"/>
                  <a:pt x="22" y="888"/>
                  <a:pt x="48" y="888"/>
                </a:cubicBezTo>
                <a:cubicBezTo>
                  <a:pt x="760" y="888"/>
                  <a:pt x="760" y="888"/>
                  <a:pt x="760" y="888"/>
                </a:cubicBezTo>
                <a:cubicBezTo>
                  <a:pt x="786" y="888"/>
                  <a:pt x="808" y="867"/>
                  <a:pt x="808" y="840"/>
                </a:cubicBezTo>
                <a:cubicBezTo>
                  <a:pt x="808" y="0"/>
                  <a:pt x="808" y="0"/>
                  <a:pt x="808" y="0"/>
                </a:cubicBezTo>
                <a:lnTo>
                  <a:pt x="501" y="0"/>
                </a:lnTo>
                <a:close/>
              </a:path>
            </a:pathLst>
          </a:custGeom>
          <a:solidFill>
            <a:schemeClr val="accent1">
              <a:lumMod val="60000"/>
              <a:lumOff val="40000"/>
            </a:schemeClr>
          </a:solidFill>
          <a:ln w="25400" cap="flat">
            <a:solidFill>
              <a:schemeClr val="accent1"/>
            </a:solidFill>
            <a:prstDash val="solid"/>
            <a:miter lim="800000"/>
          </a:ln>
        </p:spPr>
        <p:txBody>
          <a:bodyPr vert="horz" wrap="square" lIns="91440" tIns="45720" rIns="91440" bIns="45720" numCol="1" anchor="t" anchorCtr="0" compatLnSpc="1"/>
          <a:lstStyle/>
          <a:p>
            <a:endParaRPr lang="zh-CN" altLang="en-US">
              <a:ea typeface="思源黑体 CN Normal" panose="020B0400000000000000" charset="-122"/>
            </a:endParaRPr>
          </a:p>
        </p:txBody>
      </p:sp>
      <p:sp>
        <p:nvSpPr>
          <p:cNvPr id="41" name="矩形 5">
            <a:extLst>
              <a:ext uri="{FF2B5EF4-FFF2-40B4-BE49-F238E27FC236}">
                <a16:creationId xmlns:a16="http://schemas.microsoft.com/office/drawing/2014/main" id="{B3253C99-51FB-47F9-9F3C-632FFAC699A2}"/>
              </a:ext>
            </a:extLst>
          </p:cNvPr>
          <p:cNvSpPr/>
          <p:nvPr/>
        </p:nvSpPr>
        <p:spPr>
          <a:xfrm>
            <a:off x="982635" y="3352995"/>
            <a:ext cx="2852192" cy="830997"/>
          </a:xfrm>
          <a:prstGeom prst="rect">
            <a:avLst/>
          </a:prstGeom>
        </p:spPr>
        <p:txBody>
          <a:bodyPr wrap="square">
            <a:spAutoFit/>
          </a:bodyPr>
          <a:lstStyle/>
          <a:p>
            <a:pPr algn="ctr"/>
            <a:r>
              <a:rPr lang="en-US" altLang="zh-CN" sz="2400" b="1" dirty="0">
                <a:latin typeface="Calibri" panose="020F0502020204030204" pitchFamily="34" charset="0"/>
                <a:ea typeface="思源黑体 CN Normal" panose="020B0400000000000000" charset="-122"/>
                <a:cs typeface="Calibri" panose="020F0502020204030204" pitchFamily="34" charset="0"/>
              </a:rPr>
              <a:t>D.</a:t>
            </a:r>
          </a:p>
          <a:p>
            <a:pPr algn="ctr"/>
            <a:r>
              <a:rPr lang="en-US" altLang="zh-CN" sz="2400" b="1" dirty="0">
                <a:latin typeface="Calibri" panose="020F0502020204030204" pitchFamily="34" charset="0"/>
                <a:ea typeface="思源黑体 CN Normal" panose="020B0400000000000000" charset="-122"/>
                <a:cs typeface="Calibri" panose="020F0502020204030204" pitchFamily="34" charset="0"/>
              </a:rPr>
              <a:t>Mood/Temperament</a:t>
            </a:r>
            <a:endParaRPr lang="zh-CN" altLang="en-US" sz="2400" b="1" dirty="0">
              <a:latin typeface="Calibri" panose="020F0502020204030204" pitchFamily="34" charset="0"/>
              <a:ea typeface="思源黑体 CN Normal" panose="020B0400000000000000" charset="-122"/>
              <a:cs typeface="Calibri" panose="020F0502020204030204" pitchFamily="34" charset="0"/>
            </a:endParaRPr>
          </a:p>
        </p:txBody>
      </p:sp>
      <p:sp>
        <p:nvSpPr>
          <p:cNvPr id="42" name="Freeform 6">
            <a:extLst>
              <a:ext uri="{FF2B5EF4-FFF2-40B4-BE49-F238E27FC236}">
                <a16:creationId xmlns:a16="http://schemas.microsoft.com/office/drawing/2014/main" id="{1B52F8B2-0548-44FA-80EC-F6D211A7F673}"/>
              </a:ext>
            </a:extLst>
          </p:cNvPr>
          <p:cNvSpPr/>
          <p:nvPr/>
        </p:nvSpPr>
        <p:spPr bwMode="auto">
          <a:xfrm rot="16200000">
            <a:off x="1560799" y="490380"/>
            <a:ext cx="1455936" cy="3092120"/>
          </a:xfrm>
          <a:custGeom>
            <a:avLst/>
            <a:gdLst>
              <a:gd name="T0" fmla="*/ 501 w 808"/>
              <a:gd name="T1" fmla="*/ 0 h 888"/>
              <a:gd name="T2" fmla="*/ 404 w 808"/>
              <a:gd name="T3" fmla="*/ 97 h 888"/>
              <a:gd name="T4" fmla="*/ 307 w 808"/>
              <a:gd name="T5" fmla="*/ 0 h 888"/>
              <a:gd name="T6" fmla="*/ 0 w 808"/>
              <a:gd name="T7" fmla="*/ 0 h 888"/>
              <a:gd name="T8" fmla="*/ 0 w 808"/>
              <a:gd name="T9" fmla="*/ 840 h 888"/>
              <a:gd name="T10" fmla="*/ 48 w 808"/>
              <a:gd name="T11" fmla="*/ 888 h 888"/>
              <a:gd name="T12" fmla="*/ 760 w 808"/>
              <a:gd name="T13" fmla="*/ 888 h 888"/>
              <a:gd name="T14" fmla="*/ 808 w 808"/>
              <a:gd name="T15" fmla="*/ 840 h 888"/>
              <a:gd name="T16" fmla="*/ 808 w 808"/>
              <a:gd name="T17" fmla="*/ 0 h 888"/>
              <a:gd name="T18" fmla="*/ 501 w 808"/>
              <a:gd name="T19" fmla="*/ 0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8" h="888">
                <a:moveTo>
                  <a:pt x="501" y="0"/>
                </a:moveTo>
                <a:cubicBezTo>
                  <a:pt x="501" y="54"/>
                  <a:pt x="458" y="97"/>
                  <a:pt x="404" y="97"/>
                </a:cubicBezTo>
                <a:cubicBezTo>
                  <a:pt x="350" y="97"/>
                  <a:pt x="307" y="54"/>
                  <a:pt x="307" y="0"/>
                </a:cubicBezTo>
                <a:cubicBezTo>
                  <a:pt x="0" y="0"/>
                  <a:pt x="0" y="0"/>
                  <a:pt x="0" y="0"/>
                </a:cubicBezTo>
                <a:cubicBezTo>
                  <a:pt x="0" y="840"/>
                  <a:pt x="0" y="840"/>
                  <a:pt x="0" y="840"/>
                </a:cubicBezTo>
                <a:cubicBezTo>
                  <a:pt x="0" y="867"/>
                  <a:pt x="22" y="888"/>
                  <a:pt x="48" y="888"/>
                </a:cubicBezTo>
                <a:cubicBezTo>
                  <a:pt x="760" y="888"/>
                  <a:pt x="760" y="888"/>
                  <a:pt x="760" y="888"/>
                </a:cubicBezTo>
                <a:cubicBezTo>
                  <a:pt x="786" y="888"/>
                  <a:pt x="808" y="867"/>
                  <a:pt x="808" y="840"/>
                </a:cubicBezTo>
                <a:cubicBezTo>
                  <a:pt x="808" y="0"/>
                  <a:pt x="808" y="0"/>
                  <a:pt x="808" y="0"/>
                </a:cubicBezTo>
                <a:lnTo>
                  <a:pt x="501" y="0"/>
                </a:lnTo>
                <a:close/>
              </a:path>
            </a:pathLst>
          </a:custGeom>
          <a:solidFill>
            <a:schemeClr val="accent2">
              <a:lumMod val="60000"/>
              <a:lumOff val="40000"/>
            </a:schemeClr>
          </a:solidFill>
          <a:ln w="25400" cap="flat">
            <a:solidFill>
              <a:schemeClr val="accent2"/>
            </a:solidFill>
            <a:prstDash val="solid"/>
            <a:miter lim="800000"/>
          </a:ln>
        </p:spPr>
        <p:txBody>
          <a:bodyPr vert="horz" wrap="square" lIns="91440" tIns="45720" rIns="91440" bIns="45720" numCol="1" anchor="t" anchorCtr="0" compatLnSpc="1"/>
          <a:lstStyle/>
          <a:p>
            <a:endParaRPr lang="zh-CN" altLang="en-US" dirty="0">
              <a:highlight>
                <a:srgbClr val="FF0000"/>
              </a:highlight>
              <a:ea typeface="思源黑体 CN Normal" panose="020B0400000000000000" charset="-122"/>
            </a:endParaRPr>
          </a:p>
        </p:txBody>
      </p:sp>
      <p:sp>
        <p:nvSpPr>
          <p:cNvPr id="43" name="矩形 9">
            <a:extLst>
              <a:ext uri="{FF2B5EF4-FFF2-40B4-BE49-F238E27FC236}">
                <a16:creationId xmlns:a16="http://schemas.microsoft.com/office/drawing/2014/main" id="{942045E7-025E-4575-A0EA-5E4AAB0DD71C}"/>
              </a:ext>
            </a:extLst>
          </p:cNvPr>
          <p:cNvSpPr/>
          <p:nvPr/>
        </p:nvSpPr>
        <p:spPr>
          <a:xfrm>
            <a:off x="1128474" y="1527082"/>
            <a:ext cx="2086293" cy="1200329"/>
          </a:xfrm>
          <a:prstGeom prst="rect">
            <a:avLst/>
          </a:prstGeom>
        </p:spPr>
        <p:txBody>
          <a:bodyPr wrap="square">
            <a:spAutoFit/>
          </a:bodyPr>
          <a:lstStyle/>
          <a:p>
            <a:pPr algn="ctr"/>
            <a:r>
              <a:rPr lang="en-US" altLang="zh-CN" sz="2400" b="1" dirty="0">
                <a:latin typeface="Calibri" panose="020F0502020204030204" pitchFamily="34" charset="0"/>
                <a:ea typeface="思源黑体 CN Normal" panose="020B0400000000000000" charset="-122"/>
                <a:cs typeface="Calibri" panose="020F0502020204030204" pitchFamily="34" charset="0"/>
              </a:rPr>
              <a:t>A.</a:t>
            </a:r>
          </a:p>
          <a:p>
            <a:pPr algn="ctr"/>
            <a:r>
              <a:rPr lang="en-US" altLang="zh-CN" sz="2400" b="1" dirty="0">
                <a:latin typeface="Calibri" panose="020F0502020204030204" pitchFamily="34" charset="0"/>
                <a:ea typeface="思源黑体 CN Normal" panose="020B0400000000000000" charset="-122"/>
                <a:cs typeface="Calibri" panose="020F0502020204030204" pitchFamily="34" charset="0"/>
              </a:rPr>
              <a:t>Expressive Behavior</a:t>
            </a:r>
            <a:endParaRPr lang="zh-CN" altLang="en-US" sz="2400" b="1" dirty="0">
              <a:latin typeface="Calibri" panose="020F0502020204030204" pitchFamily="34" charset="0"/>
              <a:ea typeface="思源黑体 CN Normal" panose="020B0400000000000000" charset="-122"/>
              <a:cs typeface="Calibri" panose="020F0502020204030204" pitchFamily="34" charset="0"/>
            </a:endParaRPr>
          </a:p>
        </p:txBody>
      </p:sp>
      <p:sp>
        <p:nvSpPr>
          <p:cNvPr id="44" name="Freeform 6">
            <a:extLst>
              <a:ext uri="{FF2B5EF4-FFF2-40B4-BE49-F238E27FC236}">
                <a16:creationId xmlns:a16="http://schemas.microsoft.com/office/drawing/2014/main" id="{DA13AE99-46C4-49AC-80CF-21D28FBE462C}"/>
              </a:ext>
            </a:extLst>
          </p:cNvPr>
          <p:cNvSpPr/>
          <p:nvPr/>
        </p:nvSpPr>
        <p:spPr bwMode="auto">
          <a:xfrm rot="16200000">
            <a:off x="1560800" y="4150062"/>
            <a:ext cx="1455933" cy="3092120"/>
          </a:xfrm>
          <a:custGeom>
            <a:avLst/>
            <a:gdLst>
              <a:gd name="T0" fmla="*/ 501 w 808"/>
              <a:gd name="T1" fmla="*/ 0 h 888"/>
              <a:gd name="T2" fmla="*/ 404 w 808"/>
              <a:gd name="T3" fmla="*/ 97 h 888"/>
              <a:gd name="T4" fmla="*/ 307 w 808"/>
              <a:gd name="T5" fmla="*/ 0 h 888"/>
              <a:gd name="T6" fmla="*/ 0 w 808"/>
              <a:gd name="T7" fmla="*/ 0 h 888"/>
              <a:gd name="T8" fmla="*/ 0 w 808"/>
              <a:gd name="T9" fmla="*/ 840 h 888"/>
              <a:gd name="T10" fmla="*/ 48 w 808"/>
              <a:gd name="T11" fmla="*/ 888 h 888"/>
              <a:gd name="T12" fmla="*/ 760 w 808"/>
              <a:gd name="T13" fmla="*/ 888 h 888"/>
              <a:gd name="T14" fmla="*/ 808 w 808"/>
              <a:gd name="T15" fmla="*/ 840 h 888"/>
              <a:gd name="T16" fmla="*/ 808 w 808"/>
              <a:gd name="T17" fmla="*/ 0 h 888"/>
              <a:gd name="T18" fmla="*/ 501 w 808"/>
              <a:gd name="T19" fmla="*/ 0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8" h="888">
                <a:moveTo>
                  <a:pt x="501" y="0"/>
                </a:moveTo>
                <a:cubicBezTo>
                  <a:pt x="501" y="54"/>
                  <a:pt x="458" y="97"/>
                  <a:pt x="404" y="97"/>
                </a:cubicBezTo>
                <a:cubicBezTo>
                  <a:pt x="350" y="97"/>
                  <a:pt x="307" y="54"/>
                  <a:pt x="307" y="0"/>
                </a:cubicBezTo>
                <a:cubicBezTo>
                  <a:pt x="0" y="0"/>
                  <a:pt x="0" y="0"/>
                  <a:pt x="0" y="0"/>
                </a:cubicBezTo>
                <a:cubicBezTo>
                  <a:pt x="0" y="840"/>
                  <a:pt x="0" y="840"/>
                  <a:pt x="0" y="840"/>
                </a:cubicBezTo>
                <a:cubicBezTo>
                  <a:pt x="0" y="867"/>
                  <a:pt x="22" y="888"/>
                  <a:pt x="48" y="888"/>
                </a:cubicBezTo>
                <a:cubicBezTo>
                  <a:pt x="760" y="888"/>
                  <a:pt x="760" y="888"/>
                  <a:pt x="760" y="888"/>
                </a:cubicBezTo>
                <a:cubicBezTo>
                  <a:pt x="786" y="888"/>
                  <a:pt x="808" y="867"/>
                  <a:pt x="808" y="840"/>
                </a:cubicBezTo>
                <a:cubicBezTo>
                  <a:pt x="808" y="0"/>
                  <a:pt x="808" y="0"/>
                  <a:pt x="808" y="0"/>
                </a:cubicBezTo>
                <a:lnTo>
                  <a:pt x="501" y="0"/>
                </a:lnTo>
                <a:close/>
              </a:path>
            </a:pathLst>
          </a:custGeom>
          <a:solidFill>
            <a:schemeClr val="accent2">
              <a:lumMod val="60000"/>
              <a:lumOff val="40000"/>
            </a:schemeClr>
          </a:solidFill>
          <a:ln w="25400" cap="flat">
            <a:solidFill>
              <a:schemeClr val="accent2"/>
            </a:solidFill>
            <a:prstDash val="solid"/>
            <a:miter lim="800000"/>
          </a:ln>
        </p:spPr>
        <p:txBody>
          <a:bodyPr vert="horz" wrap="square" lIns="91440" tIns="45720" rIns="91440" bIns="45720" numCol="1" anchor="t" anchorCtr="0" compatLnSpc="1"/>
          <a:lstStyle/>
          <a:p>
            <a:endParaRPr lang="zh-CN" altLang="en-US">
              <a:ea typeface="思源黑体 CN Normal" panose="020B0400000000000000" charset="-122"/>
            </a:endParaRPr>
          </a:p>
        </p:txBody>
      </p:sp>
      <p:sp>
        <p:nvSpPr>
          <p:cNvPr id="45" name="矩形 9">
            <a:extLst>
              <a:ext uri="{FF2B5EF4-FFF2-40B4-BE49-F238E27FC236}">
                <a16:creationId xmlns:a16="http://schemas.microsoft.com/office/drawing/2014/main" id="{C008480B-4612-472D-AB67-7200E6161AEB}"/>
              </a:ext>
            </a:extLst>
          </p:cNvPr>
          <p:cNvSpPr/>
          <p:nvPr/>
        </p:nvSpPr>
        <p:spPr>
          <a:xfrm>
            <a:off x="1283423" y="5160779"/>
            <a:ext cx="1767717" cy="1200329"/>
          </a:xfrm>
          <a:prstGeom prst="rect">
            <a:avLst/>
          </a:prstGeom>
        </p:spPr>
        <p:txBody>
          <a:bodyPr wrap="square">
            <a:spAutoFit/>
          </a:bodyPr>
          <a:lstStyle/>
          <a:p>
            <a:pPr algn="ctr"/>
            <a:r>
              <a:rPr lang="en-US" altLang="zh-CN" sz="2400" b="1" i="1" dirty="0">
                <a:latin typeface="Calibri" panose="020F0502020204030204" pitchFamily="34" charset="0"/>
                <a:ea typeface="思源黑体 CN Normal" panose="020B0400000000000000" charset="-122"/>
                <a:cs typeface="Calibri" panose="020F0502020204030204" pitchFamily="34" charset="0"/>
              </a:rPr>
              <a:t>F.</a:t>
            </a:r>
          </a:p>
          <a:p>
            <a:pPr algn="ctr"/>
            <a:r>
              <a:rPr lang="en-US" altLang="zh-CN" sz="2400" b="1" i="1" dirty="0">
                <a:latin typeface="Calibri" panose="020F0502020204030204" pitchFamily="34" charset="0"/>
                <a:ea typeface="思源黑体 CN Normal" panose="020B0400000000000000" charset="-122"/>
                <a:cs typeface="Calibri" panose="020F0502020204030204" pitchFamily="34" charset="0"/>
              </a:rPr>
              <a:t>Regulatory Mechanisms</a:t>
            </a:r>
            <a:endParaRPr lang="zh-CN" altLang="en-US" sz="2400" b="1" i="1" dirty="0">
              <a:latin typeface="Calibri" panose="020F0502020204030204" pitchFamily="34" charset="0"/>
              <a:ea typeface="思源黑体 CN Normal" panose="020B0400000000000000" charset="-122"/>
              <a:cs typeface="Calibri" panose="020F0502020204030204" pitchFamily="34" charset="0"/>
            </a:endParaRPr>
          </a:p>
        </p:txBody>
      </p:sp>
      <p:sp>
        <p:nvSpPr>
          <p:cNvPr id="46" name="Freeform 6">
            <a:extLst>
              <a:ext uri="{FF2B5EF4-FFF2-40B4-BE49-F238E27FC236}">
                <a16:creationId xmlns:a16="http://schemas.microsoft.com/office/drawing/2014/main" id="{B10E24D0-996D-4C62-9B18-A85553A31D7E}"/>
              </a:ext>
            </a:extLst>
          </p:cNvPr>
          <p:cNvSpPr/>
          <p:nvPr/>
        </p:nvSpPr>
        <p:spPr bwMode="auto">
          <a:xfrm rot="16200000">
            <a:off x="9309326" y="496327"/>
            <a:ext cx="1455938" cy="3092115"/>
          </a:xfrm>
          <a:custGeom>
            <a:avLst/>
            <a:gdLst>
              <a:gd name="T0" fmla="*/ 501 w 808"/>
              <a:gd name="T1" fmla="*/ 0 h 888"/>
              <a:gd name="T2" fmla="*/ 404 w 808"/>
              <a:gd name="T3" fmla="*/ 97 h 888"/>
              <a:gd name="T4" fmla="*/ 307 w 808"/>
              <a:gd name="T5" fmla="*/ 0 h 888"/>
              <a:gd name="T6" fmla="*/ 0 w 808"/>
              <a:gd name="T7" fmla="*/ 0 h 888"/>
              <a:gd name="T8" fmla="*/ 0 w 808"/>
              <a:gd name="T9" fmla="*/ 840 h 888"/>
              <a:gd name="T10" fmla="*/ 48 w 808"/>
              <a:gd name="T11" fmla="*/ 888 h 888"/>
              <a:gd name="T12" fmla="*/ 760 w 808"/>
              <a:gd name="T13" fmla="*/ 888 h 888"/>
              <a:gd name="T14" fmla="*/ 808 w 808"/>
              <a:gd name="T15" fmla="*/ 840 h 888"/>
              <a:gd name="T16" fmla="*/ 808 w 808"/>
              <a:gd name="T17" fmla="*/ 0 h 888"/>
              <a:gd name="T18" fmla="*/ 501 w 808"/>
              <a:gd name="T19" fmla="*/ 0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8" h="888">
                <a:moveTo>
                  <a:pt x="501" y="0"/>
                </a:moveTo>
                <a:cubicBezTo>
                  <a:pt x="501" y="54"/>
                  <a:pt x="458" y="97"/>
                  <a:pt x="404" y="97"/>
                </a:cubicBezTo>
                <a:cubicBezTo>
                  <a:pt x="350" y="97"/>
                  <a:pt x="307" y="54"/>
                  <a:pt x="307" y="0"/>
                </a:cubicBezTo>
                <a:cubicBezTo>
                  <a:pt x="0" y="0"/>
                  <a:pt x="0" y="0"/>
                  <a:pt x="0" y="0"/>
                </a:cubicBezTo>
                <a:cubicBezTo>
                  <a:pt x="0" y="840"/>
                  <a:pt x="0" y="840"/>
                  <a:pt x="0" y="840"/>
                </a:cubicBezTo>
                <a:cubicBezTo>
                  <a:pt x="0" y="867"/>
                  <a:pt x="22" y="888"/>
                  <a:pt x="48" y="888"/>
                </a:cubicBezTo>
                <a:cubicBezTo>
                  <a:pt x="760" y="888"/>
                  <a:pt x="760" y="888"/>
                  <a:pt x="760" y="888"/>
                </a:cubicBezTo>
                <a:cubicBezTo>
                  <a:pt x="786" y="888"/>
                  <a:pt x="808" y="867"/>
                  <a:pt x="808" y="840"/>
                </a:cubicBezTo>
                <a:cubicBezTo>
                  <a:pt x="808" y="0"/>
                  <a:pt x="808" y="0"/>
                  <a:pt x="808" y="0"/>
                </a:cubicBezTo>
                <a:lnTo>
                  <a:pt x="501" y="0"/>
                </a:lnTo>
                <a:close/>
              </a:path>
            </a:pathLst>
          </a:custGeom>
          <a:solidFill>
            <a:schemeClr val="accent2">
              <a:lumMod val="60000"/>
              <a:lumOff val="40000"/>
            </a:schemeClr>
          </a:solidFill>
          <a:ln w="25400" cap="flat">
            <a:solidFill>
              <a:schemeClr val="accent2"/>
            </a:solidFill>
            <a:prstDash val="solid"/>
            <a:miter lim="800000"/>
          </a:ln>
        </p:spPr>
        <p:txBody>
          <a:bodyPr vert="horz" wrap="square" lIns="91440" tIns="45720" rIns="91440" bIns="45720" numCol="1" anchor="t" anchorCtr="0" compatLnSpc="1"/>
          <a:lstStyle/>
          <a:p>
            <a:endParaRPr lang="zh-CN" altLang="en-US" dirty="0">
              <a:ea typeface="思源黑体 CN Normal" panose="020B0400000000000000" charset="-122"/>
            </a:endParaRPr>
          </a:p>
        </p:txBody>
      </p:sp>
      <p:sp>
        <p:nvSpPr>
          <p:cNvPr id="47" name="矩形 9">
            <a:extLst>
              <a:ext uri="{FF2B5EF4-FFF2-40B4-BE49-F238E27FC236}">
                <a16:creationId xmlns:a16="http://schemas.microsoft.com/office/drawing/2014/main" id="{92326D25-96FC-4C7B-8D18-2F80E495906F}"/>
              </a:ext>
            </a:extLst>
          </p:cNvPr>
          <p:cNvSpPr/>
          <p:nvPr/>
        </p:nvSpPr>
        <p:spPr>
          <a:xfrm>
            <a:off x="9021649" y="1531565"/>
            <a:ext cx="2157220" cy="830997"/>
          </a:xfrm>
          <a:prstGeom prst="rect">
            <a:avLst/>
          </a:prstGeom>
        </p:spPr>
        <p:txBody>
          <a:bodyPr wrap="square">
            <a:spAutoFit/>
          </a:bodyPr>
          <a:lstStyle/>
          <a:p>
            <a:pPr algn="ctr"/>
            <a:r>
              <a:rPr lang="en-US" altLang="zh-CN" sz="2400" b="1" dirty="0">
                <a:latin typeface="Calibri" panose="020F0502020204030204" pitchFamily="34" charset="0"/>
                <a:ea typeface="思源黑体 CN Normal" panose="020B0400000000000000" charset="-122"/>
                <a:cs typeface="Calibri" panose="020F0502020204030204" pitchFamily="34" charset="0"/>
              </a:rPr>
              <a:t>C.</a:t>
            </a:r>
          </a:p>
          <a:p>
            <a:pPr algn="ctr"/>
            <a:r>
              <a:rPr lang="en-US" altLang="zh-CN" sz="2400" b="1" dirty="0">
                <a:latin typeface="Calibri" panose="020F0502020204030204" pitchFamily="34" charset="0"/>
                <a:ea typeface="思源黑体 CN Normal" panose="020B0400000000000000" charset="-122"/>
                <a:cs typeface="Calibri" panose="020F0502020204030204" pitchFamily="34" charset="0"/>
              </a:rPr>
              <a:t>Cognitive Style</a:t>
            </a:r>
            <a:endParaRPr lang="zh-CN" altLang="en-US" sz="2400" b="1" dirty="0">
              <a:latin typeface="Calibri" panose="020F0502020204030204" pitchFamily="34" charset="0"/>
              <a:ea typeface="思源黑体 CN Normal" panose="020B0400000000000000" charset="-122"/>
              <a:cs typeface="Calibri" panose="020F0502020204030204" pitchFamily="34" charset="0"/>
            </a:endParaRPr>
          </a:p>
        </p:txBody>
      </p:sp>
      <p:sp>
        <p:nvSpPr>
          <p:cNvPr id="48" name="Freeform 6">
            <a:extLst>
              <a:ext uri="{FF2B5EF4-FFF2-40B4-BE49-F238E27FC236}">
                <a16:creationId xmlns:a16="http://schemas.microsoft.com/office/drawing/2014/main" id="{241BCEA3-E816-4DE1-A6DD-38B49EADE8EC}"/>
              </a:ext>
            </a:extLst>
          </p:cNvPr>
          <p:cNvSpPr/>
          <p:nvPr/>
        </p:nvSpPr>
        <p:spPr bwMode="auto">
          <a:xfrm rot="16200000">
            <a:off x="9309323" y="2294240"/>
            <a:ext cx="1455939" cy="3092119"/>
          </a:xfrm>
          <a:custGeom>
            <a:avLst/>
            <a:gdLst>
              <a:gd name="T0" fmla="*/ 501 w 808"/>
              <a:gd name="T1" fmla="*/ 0 h 888"/>
              <a:gd name="T2" fmla="*/ 404 w 808"/>
              <a:gd name="T3" fmla="*/ 97 h 888"/>
              <a:gd name="T4" fmla="*/ 307 w 808"/>
              <a:gd name="T5" fmla="*/ 0 h 888"/>
              <a:gd name="T6" fmla="*/ 0 w 808"/>
              <a:gd name="T7" fmla="*/ 0 h 888"/>
              <a:gd name="T8" fmla="*/ 0 w 808"/>
              <a:gd name="T9" fmla="*/ 840 h 888"/>
              <a:gd name="T10" fmla="*/ 48 w 808"/>
              <a:gd name="T11" fmla="*/ 888 h 888"/>
              <a:gd name="T12" fmla="*/ 760 w 808"/>
              <a:gd name="T13" fmla="*/ 888 h 888"/>
              <a:gd name="T14" fmla="*/ 808 w 808"/>
              <a:gd name="T15" fmla="*/ 840 h 888"/>
              <a:gd name="T16" fmla="*/ 808 w 808"/>
              <a:gd name="T17" fmla="*/ 0 h 888"/>
              <a:gd name="T18" fmla="*/ 501 w 808"/>
              <a:gd name="T19" fmla="*/ 0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8" h="888">
                <a:moveTo>
                  <a:pt x="501" y="0"/>
                </a:moveTo>
                <a:cubicBezTo>
                  <a:pt x="501" y="54"/>
                  <a:pt x="458" y="97"/>
                  <a:pt x="404" y="97"/>
                </a:cubicBezTo>
                <a:cubicBezTo>
                  <a:pt x="350" y="97"/>
                  <a:pt x="307" y="54"/>
                  <a:pt x="307" y="0"/>
                </a:cubicBezTo>
                <a:cubicBezTo>
                  <a:pt x="0" y="0"/>
                  <a:pt x="0" y="0"/>
                  <a:pt x="0" y="0"/>
                </a:cubicBezTo>
                <a:cubicBezTo>
                  <a:pt x="0" y="840"/>
                  <a:pt x="0" y="840"/>
                  <a:pt x="0" y="840"/>
                </a:cubicBezTo>
                <a:cubicBezTo>
                  <a:pt x="0" y="867"/>
                  <a:pt x="22" y="888"/>
                  <a:pt x="48" y="888"/>
                </a:cubicBezTo>
                <a:cubicBezTo>
                  <a:pt x="760" y="888"/>
                  <a:pt x="760" y="888"/>
                  <a:pt x="760" y="888"/>
                </a:cubicBezTo>
                <a:cubicBezTo>
                  <a:pt x="786" y="888"/>
                  <a:pt x="808" y="867"/>
                  <a:pt x="808" y="840"/>
                </a:cubicBezTo>
                <a:cubicBezTo>
                  <a:pt x="808" y="0"/>
                  <a:pt x="808" y="0"/>
                  <a:pt x="808" y="0"/>
                </a:cubicBezTo>
                <a:lnTo>
                  <a:pt x="501" y="0"/>
                </a:lnTo>
                <a:close/>
              </a:path>
            </a:pathLst>
          </a:custGeom>
          <a:solidFill>
            <a:schemeClr val="accent1">
              <a:lumMod val="60000"/>
              <a:lumOff val="40000"/>
            </a:schemeClr>
          </a:solidFill>
          <a:ln w="25400" cap="flat">
            <a:solidFill>
              <a:schemeClr val="accent3"/>
            </a:solidFill>
            <a:prstDash val="solid"/>
            <a:miter lim="800000"/>
          </a:ln>
        </p:spPr>
        <p:txBody>
          <a:bodyPr vert="horz" wrap="square" lIns="91440" tIns="45720" rIns="91440" bIns="45720" numCol="1" anchor="t" anchorCtr="0" compatLnSpc="1"/>
          <a:lstStyle/>
          <a:p>
            <a:endParaRPr lang="zh-CN" altLang="en-US">
              <a:ea typeface="思源黑体 CN Normal" panose="020B0400000000000000" charset="-122"/>
            </a:endParaRPr>
          </a:p>
        </p:txBody>
      </p:sp>
      <p:sp>
        <p:nvSpPr>
          <p:cNvPr id="49" name="矩形 5">
            <a:extLst>
              <a:ext uri="{FF2B5EF4-FFF2-40B4-BE49-F238E27FC236}">
                <a16:creationId xmlns:a16="http://schemas.microsoft.com/office/drawing/2014/main" id="{297A8D5D-1F31-49D8-A8BF-6BF002F6BC2F}"/>
              </a:ext>
            </a:extLst>
          </p:cNvPr>
          <p:cNvSpPr/>
          <p:nvPr/>
        </p:nvSpPr>
        <p:spPr>
          <a:xfrm>
            <a:off x="9142704" y="3352995"/>
            <a:ext cx="1904733" cy="830997"/>
          </a:xfrm>
          <a:prstGeom prst="rect">
            <a:avLst/>
          </a:prstGeom>
        </p:spPr>
        <p:txBody>
          <a:bodyPr wrap="square">
            <a:spAutoFit/>
          </a:bodyPr>
          <a:lstStyle/>
          <a:p>
            <a:pPr algn="ctr"/>
            <a:r>
              <a:rPr lang="en-US" altLang="zh-CN" sz="2400" b="1" dirty="0">
                <a:latin typeface="Calibri" panose="020F0502020204030204" pitchFamily="34" charset="0"/>
                <a:ea typeface="思源黑体 CN Normal" panose="020B0400000000000000" charset="-122"/>
                <a:cs typeface="Calibri" panose="020F0502020204030204" pitchFamily="34" charset="0"/>
              </a:rPr>
              <a:t>E.</a:t>
            </a:r>
          </a:p>
          <a:p>
            <a:pPr algn="ctr"/>
            <a:r>
              <a:rPr lang="en-US" altLang="zh-CN" sz="2400" b="1" dirty="0">
                <a:latin typeface="Calibri" panose="020F0502020204030204" pitchFamily="34" charset="0"/>
                <a:ea typeface="思源黑体 CN Normal" panose="020B0400000000000000" charset="-122"/>
                <a:cs typeface="Calibri" panose="020F0502020204030204" pitchFamily="34" charset="0"/>
              </a:rPr>
              <a:t>Self-Image</a:t>
            </a:r>
            <a:endParaRPr lang="zh-CN" altLang="en-US" sz="2400" b="1" dirty="0">
              <a:latin typeface="Calibri" panose="020F0502020204030204" pitchFamily="34" charset="0"/>
              <a:ea typeface="思源黑体 CN Normal" panose="020B0400000000000000" charset="-122"/>
              <a:cs typeface="Calibri" panose="020F0502020204030204" pitchFamily="34" charset="0"/>
            </a:endParaRPr>
          </a:p>
        </p:txBody>
      </p:sp>
      <p:sp>
        <p:nvSpPr>
          <p:cNvPr id="50" name="Freeform 6">
            <a:extLst>
              <a:ext uri="{FF2B5EF4-FFF2-40B4-BE49-F238E27FC236}">
                <a16:creationId xmlns:a16="http://schemas.microsoft.com/office/drawing/2014/main" id="{64271D88-D5B2-4C50-AE11-027CDBF09B67}"/>
              </a:ext>
            </a:extLst>
          </p:cNvPr>
          <p:cNvSpPr/>
          <p:nvPr/>
        </p:nvSpPr>
        <p:spPr bwMode="auto">
          <a:xfrm rot="16200000">
            <a:off x="9309325" y="4150052"/>
            <a:ext cx="1455936" cy="3092119"/>
          </a:xfrm>
          <a:custGeom>
            <a:avLst/>
            <a:gdLst>
              <a:gd name="T0" fmla="*/ 501 w 808"/>
              <a:gd name="T1" fmla="*/ 0 h 888"/>
              <a:gd name="T2" fmla="*/ 404 w 808"/>
              <a:gd name="T3" fmla="*/ 97 h 888"/>
              <a:gd name="T4" fmla="*/ 307 w 808"/>
              <a:gd name="T5" fmla="*/ 0 h 888"/>
              <a:gd name="T6" fmla="*/ 0 w 808"/>
              <a:gd name="T7" fmla="*/ 0 h 888"/>
              <a:gd name="T8" fmla="*/ 0 w 808"/>
              <a:gd name="T9" fmla="*/ 840 h 888"/>
              <a:gd name="T10" fmla="*/ 48 w 808"/>
              <a:gd name="T11" fmla="*/ 888 h 888"/>
              <a:gd name="T12" fmla="*/ 760 w 808"/>
              <a:gd name="T13" fmla="*/ 888 h 888"/>
              <a:gd name="T14" fmla="*/ 808 w 808"/>
              <a:gd name="T15" fmla="*/ 840 h 888"/>
              <a:gd name="T16" fmla="*/ 808 w 808"/>
              <a:gd name="T17" fmla="*/ 0 h 888"/>
              <a:gd name="T18" fmla="*/ 501 w 808"/>
              <a:gd name="T19" fmla="*/ 0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8" h="888">
                <a:moveTo>
                  <a:pt x="501" y="0"/>
                </a:moveTo>
                <a:cubicBezTo>
                  <a:pt x="501" y="54"/>
                  <a:pt x="458" y="97"/>
                  <a:pt x="404" y="97"/>
                </a:cubicBezTo>
                <a:cubicBezTo>
                  <a:pt x="350" y="97"/>
                  <a:pt x="307" y="54"/>
                  <a:pt x="307" y="0"/>
                </a:cubicBezTo>
                <a:cubicBezTo>
                  <a:pt x="0" y="0"/>
                  <a:pt x="0" y="0"/>
                  <a:pt x="0" y="0"/>
                </a:cubicBezTo>
                <a:cubicBezTo>
                  <a:pt x="0" y="840"/>
                  <a:pt x="0" y="840"/>
                  <a:pt x="0" y="840"/>
                </a:cubicBezTo>
                <a:cubicBezTo>
                  <a:pt x="0" y="867"/>
                  <a:pt x="22" y="888"/>
                  <a:pt x="48" y="888"/>
                </a:cubicBezTo>
                <a:cubicBezTo>
                  <a:pt x="760" y="888"/>
                  <a:pt x="760" y="888"/>
                  <a:pt x="760" y="888"/>
                </a:cubicBezTo>
                <a:cubicBezTo>
                  <a:pt x="786" y="888"/>
                  <a:pt x="808" y="867"/>
                  <a:pt x="808" y="840"/>
                </a:cubicBezTo>
                <a:cubicBezTo>
                  <a:pt x="808" y="0"/>
                  <a:pt x="808" y="0"/>
                  <a:pt x="808" y="0"/>
                </a:cubicBezTo>
                <a:lnTo>
                  <a:pt x="501" y="0"/>
                </a:lnTo>
                <a:close/>
              </a:path>
            </a:pathLst>
          </a:custGeom>
          <a:solidFill>
            <a:schemeClr val="accent2">
              <a:lumMod val="60000"/>
              <a:lumOff val="40000"/>
            </a:schemeClr>
          </a:solidFill>
          <a:ln w="25400" cap="flat">
            <a:solidFill>
              <a:schemeClr val="accent2"/>
            </a:solidFill>
            <a:prstDash val="solid"/>
            <a:miter lim="800000"/>
          </a:ln>
        </p:spPr>
        <p:txBody>
          <a:bodyPr vert="horz" wrap="square" lIns="91440" tIns="45720" rIns="91440" bIns="45720" numCol="1" anchor="t" anchorCtr="0" compatLnSpc="1"/>
          <a:lstStyle/>
          <a:p>
            <a:endParaRPr lang="zh-CN" altLang="en-US">
              <a:ea typeface="思源黑体 CN Normal" panose="020B0400000000000000" charset="-122"/>
            </a:endParaRPr>
          </a:p>
        </p:txBody>
      </p:sp>
      <p:sp>
        <p:nvSpPr>
          <p:cNvPr id="51" name="矩形 9">
            <a:extLst>
              <a:ext uri="{FF2B5EF4-FFF2-40B4-BE49-F238E27FC236}">
                <a16:creationId xmlns:a16="http://schemas.microsoft.com/office/drawing/2014/main" id="{7D29D849-D625-4828-BE3A-692E78496380}"/>
              </a:ext>
            </a:extLst>
          </p:cNvPr>
          <p:cNvSpPr/>
          <p:nvPr/>
        </p:nvSpPr>
        <p:spPr>
          <a:xfrm>
            <a:off x="8981787" y="5160779"/>
            <a:ext cx="2226567" cy="1200329"/>
          </a:xfrm>
          <a:prstGeom prst="rect">
            <a:avLst/>
          </a:prstGeom>
        </p:spPr>
        <p:txBody>
          <a:bodyPr wrap="square">
            <a:spAutoFit/>
          </a:bodyPr>
          <a:lstStyle/>
          <a:p>
            <a:pPr algn="ctr"/>
            <a:r>
              <a:rPr lang="en-US" altLang="zh-CN" sz="2400" b="1" i="1" dirty="0">
                <a:latin typeface="Calibri" panose="020F0502020204030204" pitchFamily="34" charset="0"/>
                <a:ea typeface="思源黑体 CN Normal" panose="020B0400000000000000" charset="-122"/>
                <a:cs typeface="Calibri" panose="020F0502020204030204" pitchFamily="34" charset="0"/>
              </a:rPr>
              <a:t>H.</a:t>
            </a:r>
          </a:p>
          <a:p>
            <a:pPr algn="ctr"/>
            <a:r>
              <a:rPr lang="en-US" altLang="zh-CN" sz="2400" b="1" i="1" dirty="0">
                <a:latin typeface="Calibri" panose="020F0502020204030204" pitchFamily="34" charset="0"/>
                <a:ea typeface="思源黑体 CN Normal" panose="020B0400000000000000" charset="-122"/>
                <a:cs typeface="Calibri" panose="020F0502020204030204" pitchFamily="34" charset="0"/>
              </a:rPr>
              <a:t>Morphologic Organization</a:t>
            </a:r>
            <a:endParaRPr lang="zh-CN" altLang="en-US" sz="2400" b="1" i="1" dirty="0">
              <a:latin typeface="Calibri" panose="020F0502020204030204" pitchFamily="34" charset="0"/>
              <a:ea typeface="思源黑体 CN Normal" panose="020B0400000000000000" charset="-122"/>
              <a:cs typeface="Calibri" panose="020F0502020204030204" pitchFamily="34" charset="0"/>
            </a:endParaRPr>
          </a:p>
        </p:txBody>
      </p:sp>
      <p:sp>
        <p:nvSpPr>
          <p:cNvPr id="52" name="Freeform 6">
            <a:extLst>
              <a:ext uri="{FF2B5EF4-FFF2-40B4-BE49-F238E27FC236}">
                <a16:creationId xmlns:a16="http://schemas.microsoft.com/office/drawing/2014/main" id="{0D58FFF9-BFB6-41B8-9C16-2F71238E5441}"/>
              </a:ext>
            </a:extLst>
          </p:cNvPr>
          <p:cNvSpPr/>
          <p:nvPr/>
        </p:nvSpPr>
        <p:spPr bwMode="auto">
          <a:xfrm rot="16200000">
            <a:off x="5452029" y="490383"/>
            <a:ext cx="1455939" cy="3092116"/>
          </a:xfrm>
          <a:custGeom>
            <a:avLst/>
            <a:gdLst>
              <a:gd name="T0" fmla="*/ 501 w 808"/>
              <a:gd name="T1" fmla="*/ 0 h 888"/>
              <a:gd name="T2" fmla="*/ 404 w 808"/>
              <a:gd name="T3" fmla="*/ 97 h 888"/>
              <a:gd name="T4" fmla="*/ 307 w 808"/>
              <a:gd name="T5" fmla="*/ 0 h 888"/>
              <a:gd name="T6" fmla="*/ 0 w 808"/>
              <a:gd name="T7" fmla="*/ 0 h 888"/>
              <a:gd name="T8" fmla="*/ 0 w 808"/>
              <a:gd name="T9" fmla="*/ 840 h 888"/>
              <a:gd name="T10" fmla="*/ 48 w 808"/>
              <a:gd name="T11" fmla="*/ 888 h 888"/>
              <a:gd name="T12" fmla="*/ 760 w 808"/>
              <a:gd name="T13" fmla="*/ 888 h 888"/>
              <a:gd name="T14" fmla="*/ 808 w 808"/>
              <a:gd name="T15" fmla="*/ 840 h 888"/>
              <a:gd name="T16" fmla="*/ 808 w 808"/>
              <a:gd name="T17" fmla="*/ 0 h 888"/>
              <a:gd name="T18" fmla="*/ 501 w 808"/>
              <a:gd name="T19" fmla="*/ 0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8" h="888">
                <a:moveTo>
                  <a:pt x="501" y="0"/>
                </a:moveTo>
                <a:cubicBezTo>
                  <a:pt x="501" y="54"/>
                  <a:pt x="458" y="97"/>
                  <a:pt x="404" y="97"/>
                </a:cubicBezTo>
                <a:cubicBezTo>
                  <a:pt x="350" y="97"/>
                  <a:pt x="307" y="54"/>
                  <a:pt x="307" y="0"/>
                </a:cubicBezTo>
                <a:cubicBezTo>
                  <a:pt x="0" y="0"/>
                  <a:pt x="0" y="0"/>
                  <a:pt x="0" y="0"/>
                </a:cubicBezTo>
                <a:cubicBezTo>
                  <a:pt x="0" y="840"/>
                  <a:pt x="0" y="840"/>
                  <a:pt x="0" y="840"/>
                </a:cubicBezTo>
                <a:cubicBezTo>
                  <a:pt x="0" y="867"/>
                  <a:pt x="22" y="888"/>
                  <a:pt x="48" y="888"/>
                </a:cubicBezTo>
                <a:cubicBezTo>
                  <a:pt x="760" y="888"/>
                  <a:pt x="760" y="888"/>
                  <a:pt x="760" y="888"/>
                </a:cubicBezTo>
                <a:cubicBezTo>
                  <a:pt x="786" y="888"/>
                  <a:pt x="808" y="867"/>
                  <a:pt x="808" y="840"/>
                </a:cubicBezTo>
                <a:cubicBezTo>
                  <a:pt x="808" y="0"/>
                  <a:pt x="808" y="0"/>
                  <a:pt x="808" y="0"/>
                </a:cubicBezTo>
                <a:lnTo>
                  <a:pt x="501" y="0"/>
                </a:lnTo>
                <a:close/>
              </a:path>
            </a:pathLst>
          </a:custGeom>
          <a:solidFill>
            <a:schemeClr val="accent1">
              <a:lumMod val="60000"/>
              <a:lumOff val="40000"/>
            </a:schemeClr>
          </a:solidFill>
          <a:ln w="25400" cap="flat">
            <a:solidFill>
              <a:schemeClr val="accent1"/>
            </a:solidFill>
            <a:prstDash val="solid"/>
            <a:miter lim="800000"/>
          </a:ln>
        </p:spPr>
        <p:txBody>
          <a:bodyPr vert="horz" wrap="square" lIns="91440" tIns="45720" rIns="91440" bIns="45720" numCol="1" anchor="t" anchorCtr="0" compatLnSpc="1"/>
          <a:lstStyle/>
          <a:p>
            <a:endParaRPr lang="zh-CN" altLang="en-US">
              <a:ea typeface="思源黑体 CN Normal" panose="020B0400000000000000" charset="-122"/>
            </a:endParaRPr>
          </a:p>
        </p:txBody>
      </p:sp>
      <p:sp>
        <p:nvSpPr>
          <p:cNvPr id="53" name="矩形 5">
            <a:extLst>
              <a:ext uri="{FF2B5EF4-FFF2-40B4-BE49-F238E27FC236}">
                <a16:creationId xmlns:a16="http://schemas.microsoft.com/office/drawing/2014/main" id="{D116B182-E17B-49DC-B516-A066A1E32A5C}"/>
              </a:ext>
            </a:extLst>
          </p:cNvPr>
          <p:cNvSpPr/>
          <p:nvPr/>
        </p:nvSpPr>
        <p:spPr>
          <a:xfrm>
            <a:off x="5104920" y="1560210"/>
            <a:ext cx="2003652" cy="1200329"/>
          </a:xfrm>
          <a:prstGeom prst="rect">
            <a:avLst/>
          </a:prstGeom>
        </p:spPr>
        <p:txBody>
          <a:bodyPr wrap="square">
            <a:spAutoFit/>
          </a:bodyPr>
          <a:lstStyle/>
          <a:p>
            <a:pPr algn="ctr"/>
            <a:r>
              <a:rPr lang="en-US" altLang="zh-CN" sz="2400" b="1" dirty="0">
                <a:latin typeface="Calibri" panose="020F0502020204030204" pitchFamily="34" charset="0"/>
                <a:ea typeface="思源黑体 CN Normal" panose="020B0400000000000000" charset="-122"/>
                <a:cs typeface="Calibri" panose="020F0502020204030204" pitchFamily="34" charset="0"/>
              </a:rPr>
              <a:t>B.</a:t>
            </a:r>
          </a:p>
          <a:p>
            <a:pPr algn="ctr"/>
            <a:r>
              <a:rPr lang="en-US" altLang="zh-CN" sz="2400" b="1" dirty="0">
                <a:latin typeface="Calibri" panose="020F0502020204030204" pitchFamily="34" charset="0"/>
                <a:ea typeface="思源黑体 CN Normal" panose="020B0400000000000000" charset="-122"/>
                <a:cs typeface="Calibri" panose="020F0502020204030204" pitchFamily="34" charset="0"/>
              </a:rPr>
              <a:t>Interpersonal Conduct</a:t>
            </a:r>
            <a:endParaRPr lang="zh-CN" altLang="en-US" sz="2400" b="1" dirty="0">
              <a:latin typeface="Calibri" panose="020F0502020204030204" pitchFamily="34" charset="0"/>
              <a:ea typeface="思源黑体 CN Normal" panose="020B0400000000000000" charset="-122"/>
              <a:cs typeface="Calibri" panose="020F0502020204030204" pitchFamily="34" charset="0"/>
            </a:endParaRPr>
          </a:p>
        </p:txBody>
      </p:sp>
      <p:sp>
        <p:nvSpPr>
          <p:cNvPr id="54" name="Freeform 6">
            <a:extLst>
              <a:ext uri="{FF2B5EF4-FFF2-40B4-BE49-F238E27FC236}">
                <a16:creationId xmlns:a16="http://schemas.microsoft.com/office/drawing/2014/main" id="{DE778B79-64EC-49D5-83C6-0E9696218F09}"/>
              </a:ext>
            </a:extLst>
          </p:cNvPr>
          <p:cNvSpPr/>
          <p:nvPr/>
        </p:nvSpPr>
        <p:spPr bwMode="auto">
          <a:xfrm rot="16200000">
            <a:off x="5378778" y="4146803"/>
            <a:ext cx="1455937" cy="3092116"/>
          </a:xfrm>
          <a:custGeom>
            <a:avLst/>
            <a:gdLst>
              <a:gd name="T0" fmla="*/ 501 w 808"/>
              <a:gd name="T1" fmla="*/ 0 h 888"/>
              <a:gd name="T2" fmla="*/ 404 w 808"/>
              <a:gd name="T3" fmla="*/ 97 h 888"/>
              <a:gd name="T4" fmla="*/ 307 w 808"/>
              <a:gd name="T5" fmla="*/ 0 h 888"/>
              <a:gd name="T6" fmla="*/ 0 w 808"/>
              <a:gd name="T7" fmla="*/ 0 h 888"/>
              <a:gd name="T8" fmla="*/ 0 w 808"/>
              <a:gd name="T9" fmla="*/ 840 h 888"/>
              <a:gd name="T10" fmla="*/ 48 w 808"/>
              <a:gd name="T11" fmla="*/ 888 h 888"/>
              <a:gd name="T12" fmla="*/ 760 w 808"/>
              <a:gd name="T13" fmla="*/ 888 h 888"/>
              <a:gd name="T14" fmla="*/ 808 w 808"/>
              <a:gd name="T15" fmla="*/ 840 h 888"/>
              <a:gd name="T16" fmla="*/ 808 w 808"/>
              <a:gd name="T17" fmla="*/ 0 h 888"/>
              <a:gd name="T18" fmla="*/ 501 w 808"/>
              <a:gd name="T19" fmla="*/ 0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8" h="888">
                <a:moveTo>
                  <a:pt x="501" y="0"/>
                </a:moveTo>
                <a:cubicBezTo>
                  <a:pt x="501" y="54"/>
                  <a:pt x="458" y="97"/>
                  <a:pt x="404" y="97"/>
                </a:cubicBezTo>
                <a:cubicBezTo>
                  <a:pt x="350" y="97"/>
                  <a:pt x="307" y="54"/>
                  <a:pt x="307" y="0"/>
                </a:cubicBezTo>
                <a:cubicBezTo>
                  <a:pt x="0" y="0"/>
                  <a:pt x="0" y="0"/>
                  <a:pt x="0" y="0"/>
                </a:cubicBezTo>
                <a:cubicBezTo>
                  <a:pt x="0" y="840"/>
                  <a:pt x="0" y="840"/>
                  <a:pt x="0" y="840"/>
                </a:cubicBezTo>
                <a:cubicBezTo>
                  <a:pt x="0" y="867"/>
                  <a:pt x="22" y="888"/>
                  <a:pt x="48" y="888"/>
                </a:cubicBezTo>
                <a:cubicBezTo>
                  <a:pt x="760" y="888"/>
                  <a:pt x="760" y="888"/>
                  <a:pt x="760" y="888"/>
                </a:cubicBezTo>
                <a:cubicBezTo>
                  <a:pt x="786" y="888"/>
                  <a:pt x="808" y="867"/>
                  <a:pt x="808" y="840"/>
                </a:cubicBezTo>
                <a:cubicBezTo>
                  <a:pt x="808" y="0"/>
                  <a:pt x="808" y="0"/>
                  <a:pt x="808" y="0"/>
                </a:cubicBezTo>
                <a:lnTo>
                  <a:pt x="501" y="0"/>
                </a:lnTo>
                <a:close/>
              </a:path>
            </a:pathLst>
          </a:custGeom>
          <a:solidFill>
            <a:schemeClr val="accent1">
              <a:lumMod val="60000"/>
              <a:lumOff val="40000"/>
            </a:schemeClr>
          </a:solidFill>
          <a:ln w="25400" cap="flat">
            <a:solidFill>
              <a:schemeClr val="accent1"/>
            </a:solidFill>
            <a:prstDash val="solid"/>
            <a:miter lim="800000"/>
          </a:ln>
        </p:spPr>
        <p:txBody>
          <a:bodyPr vert="horz" wrap="square" lIns="91440" tIns="45720" rIns="91440" bIns="45720" numCol="1" anchor="t" anchorCtr="0" compatLnSpc="1"/>
          <a:lstStyle/>
          <a:p>
            <a:endParaRPr lang="zh-CN" altLang="en-US">
              <a:ea typeface="思源黑体 CN Normal" panose="020B0400000000000000" charset="-122"/>
            </a:endParaRPr>
          </a:p>
        </p:txBody>
      </p:sp>
      <p:sp>
        <p:nvSpPr>
          <p:cNvPr id="55" name="矩形 5">
            <a:extLst>
              <a:ext uri="{FF2B5EF4-FFF2-40B4-BE49-F238E27FC236}">
                <a16:creationId xmlns:a16="http://schemas.microsoft.com/office/drawing/2014/main" id="{BEAA395A-B0B0-43CE-9768-5B88B0876F5B}"/>
              </a:ext>
            </a:extLst>
          </p:cNvPr>
          <p:cNvSpPr/>
          <p:nvPr/>
        </p:nvSpPr>
        <p:spPr>
          <a:xfrm>
            <a:off x="4844905" y="5121623"/>
            <a:ext cx="2548741" cy="1200329"/>
          </a:xfrm>
          <a:prstGeom prst="rect">
            <a:avLst/>
          </a:prstGeom>
        </p:spPr>
        <p:txBody>
          <a:bodyPr wrap="square">
            <a:spAutoFit/>
          </a:bodyPr>
          <a:lstStyle/>
          <a:p>
            <a:pPr algn="ctr"/>
            <a:r>
              <a:rPr lang="en-US" altLang="zh-CN" sz="2400" b="1" i="1" dirty="0">
                <a:latin typeface="Calibri" panose="020F0502020204030204" pitchFamily="34" charset="0"/>
                <a:ea typeface="思源黑体 CN Normal" panose="020B0400000000000000" charset="-122"/>
                <a:cs typeface="Calibri" panose="020F0502020204030204" pitchFamily="34" charset="0"/>
              </a:rPr>
              <a:t>G.</a:t>
            </a:r>
          </a:p>
          <a:p>
            <a:pPr algn="ctr"/>
            <a:r>
              <a:rPr lang="en-US" altLang="zh-CN" sz="2400" b="1" i="1" dirty="0">
                <a:latin typeface="Calibri" panose="020F0502020204030204" pitchFamily="34" charset="0"/>
                <a:ea typeface="思源黑体 CN Normal" panose="020B0400000000000000" charset="-122"/>
                <a:cs typeface="Calibri" panose="020F0502020204030204" pitchFamily="34" charset="0"/>
              </a:rPr>
              <a:t>Object Representations</a:t>
            </a:r>
            <a:endParaRPr lang="zh-CN" altLang="en-US" sz="2400" b="1" i="1" dirty="0">
              <a:latin typeface="Calibri" panose="020F0502020204030204" pitchFamily="34" charset="0"/>
              <a:ea typeface="思源黑体 CN Normal" panose="020B0400000000000000" charset="-122"/>
              <a:cs typeface="Calibri" panose="020F0502020204030204" pitchFamily="34" charset="0"/>
            </a:endParaRPr>
          </a:p>
        </p:txBody>
      </p:sp>
    </p:spTree>
    <p:extLst>
      <p:ext uri="{BB962C8B-B14F-4D97-AF65-F5344CB8AC3E}">
        <p14:creationId xmlns:p14="http://schemas.microsoft.com/office/powerpoint/2010/main" val="138236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1">
            <a:extLst>
              <a:ext uri="{FF2B5EF4-FFF2-40B4-BE49-F238E27FC236}">
                <a16:creationId xmlns:a16="http://schemas.microsoft.com/office/drawing/2014/main" id="{2DF9097C-E7AE-4560-9EB4-A3B22B5A9DEE}"/>
              </a:ext>
            </a:extLst>
          </p:cNvPr>
          <p:cNvGrpSpPr/>
          <p:nvPr userDrawn="1"/>
        </p:nvGrpSpPr>
        <p:grpSpPr>
          <a:xfrm>
            <a:off x="0" y="0"/>
            <a:ext cx="12192000" cy="6858000"/>
            <a:chOff x="0" y="0"/>
            <a:chExt cx="19200" cy="10800"/>
          </a:xfrm>
        </p:grpSpPr>
        <p:sp>
          <p:nvSpPr>
            <p:cNvPr id="37" name="流程图: 手动输入 9">
              <a:extLst>
                <a:ext uri="{FF2B5EF4-FFF2-40B4-BE49-F238E27FC236}">
                  <a16:creationId xmlns:a16="http://schemas.microsoft.com/office/drawing/2014/main" id="{0EAA6A05-31A5-4DF1-B538-D0CF9C1436E1}"/>
                </a:ext>
              </a:extLst>
            </p:cNvPr>
            <p:cNvSpPr/>
            <p:nvPr userDrawn="1"/>
          </p:nvSpPr>
          <p:spPr>
            <a:xfrm rot="16200000" flipV="1">
              <a:off x="1377" y="-1377"/>
              <a:ext cx="10800" cy="13554"/>
            </a:xfrm>
            <a:prstGeom prst="flowChartManualInp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思源黑体 CN Normal" panose="020B0400000000000000" charset="-122"/>
              </a:endParaRPr>
            </a:p>
          </p:txBody>
        </p:sp>
        <p:sp>
          <p:nvSpPr>
            <p:cNvPr id="38" name="流程图: 手动输入 20">
              <a:extLst>
                <a:ext uri="{FF2B5EF4-FFF2-40B4-BE49-F238E27FC236}">
                  <a16:creationId xmlns:a16="http://schemas.microsoft.com/office/drawing/2014/main" id="{52FCC8D4-6EB0-4E73-AEC1-BC146D68D1EA}"/>
                </a:ext>
              </a:extLst>
            </p:cNvPr>
            <p:cNvSpPr/>
            <p:nvPr userDrawn="1"/>
          </p:nvSpPr>
          <p:spPr>
            <a:xfrm rot="16200000" flipH="1">
              <a:off x="7114" y="-1286"/>
              <a:ext cx="10800" cy="13373"/>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1" fmla="*/ 0 w 10000"/>
                <a:gd name="connsiteY0-2" fmla="*/ 3616 h 10000"/>
                <a:gd name="connsiteX1-3" fmla="*/ 10000 w 10000"/>
                <a:gd name="connsiteY1-4" fmla="*/ 0 h 10000"/>
                <a:gd name="connsiteX2-5" fmla="*/ 10000 w 10000"/>
                <a:gd name="connsiteY2-6" fmla="*/ 10000 h 10000"/>
                <a:gd name="connsiteX3-7" fmla="*/ 0 w 10000"/>
                <a:gd name="connsiteY3-8" fmla="*/ 10000 h 10000"/>
                <a:gd name="connsiteX4-9" fmla="*/ 0 w 10000"/>
                <a:gd name="connsiteY4-10" fmla="*/ 3616 h 10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10000">
                  <a:moveTo>
                    <a:pt x="0" y="3616"/>
                  </a:moveTo>
                  <a:lnTo>
                    <a:pt x="10000" y="0"/>
                  </a:lnTo>
                  <a:lnTo>
                    <a:pt x="10000" y="10000"/>
                  </a:lnTo>
                  <a:lnTo>
                    <a:pt x="0" y="10000"/>
                  </a:lnTo>
                  <a:lnTo>
                    <a:pt x="0" y="3616"/>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思源黑体 CN Normal" panose="020B0400000000000000" charset="-122"/>
              </a:endParaRPr>
            </a:p>
          </p:txBody>
        </p:sp>
      </p:grpSp>
      <p:sp>
        <p:nvSpPr>
          <p:cNvPr id="36" name="矩形 11">
            <a:extLst>
              <a:ext uri="{FF2B5EF4-FFF2-40B4-BE49-F238E27FC236}">
                <a16:creationId xmlns:a16="http://schemas.microsoft.com/office/drawing/2014/main" id="{1266F087-4CB4-48CA-8FCA-291C6F437286}"/>
              </a:ext>
            </a:extLst>
          </p:cNvPr>
          <p:cNvSpPr/>
          <p:nvPr userDrawn="1"/>
        </p:nvSpPr>
        <p:spPr>
          <a:xfrm>
            <a:off x="247650" y="209550"/>
            <a:ext cx="11744325" cy="6457950"/>
          </a:xfrm>
          <a:prstGeom prst="rect">
            <a:avLst/>
          </a:prstGeom>
          <a:pattFill prst="wdUpDiag">
            <a:fgClr>
              <a:srgbClr val="F8FCFE"/>
            </a:fgClr>
            <a:bgClr>
              <a:schemeClr val="bg1"/>
            </a:bgClr>
          </a:patt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思源黑体 CN Normal" panose="020B0400000000000000" charset="-122"/>
            </a:endParaRPr>
          </a:p>
        </p:txBody>
      </p:sp>
      <p:cxnSp>
        <p:nvCxnSpPr>
          <p:cNvPr id="40" name="Straight Connector 39">
            <a:extLst>
              <a:ext uri="{FF2B5EF4-FFF2-40B4-BE49-F238E27FC236}">
                <a16:creationId xmlns:a16="http://schemas.microsoft.com/office/drawing/2014/main" id="{7278822D-AE23-4BC5-8C1B-56A51E8498C2}"/>
              </a:ext>
            </a:extLst>
          </p:cNvPr>
          <p:cNvCxnSpPr>
            <a:cxnSpLocks/>
          </p:cNvCxnSpPr>
          <p:nvPr/>
        </p:nvCxnSpPr>
        <p:spPr>
          <a:xfrm>
            <a:off x="663714" y="1664032"/>
            <a:ext cx="10912196" cy="0"/>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25" name="矩形 16">
            <a:extLst>
              <a:ext uri="{FF2B5EF4-FFF2-40B4-BE49-F238E27FC236}">
                <a16:creationId xmlns:a16="http://schemas.microsoft.com/office/drawing/2014/main" id="{D06B3B7E-63DA-4E83-B38D-97E18FFC63A7}"/>
              </a:ext>
            </a:extLst>
          </p:cNvPr>
          <p:cNvSpPr/>
          <p:nvPr/>
        </p:nvSpPr>
        <p:spPr>
          <a:xfrm>
            <a:off x="786149" y="294053"/>
            <a:ext cx="10619701" cy="1261884"/>
          </a:xfrm>
          <a:prstGeom prst="rect">
            <a:avLst/>
          </a:prstGeom>
        </p:spPr>
        <p:txBody>
          <a:bodyPr wrap="square">
            <a:spAutoFit/>
          </a:bodyPr>
          <a:lstStyle/>
          <a:p>
            <a:pPr algn="ctr"/>
            <a:r>
              <a:rPr lang="en-US" sz="4000" b="1" dirty="0">
                <a:solidFill>
                  <a:schemeClr val="accent5"/>
                </a:solidFill>
                <a:latin typeface="Calibri" panose="020F0502020204030204" pitchFamily="34" charset="0"/>
                <a:cs typeface="Calibri" panose="020F0502020204030204" pitchFamily="34" charset="0"/>
              </a:rPr>
              <a:t>Millon Inventory of Diagnostic Criteria</a:t>
            </a:r>
          </a:p>
          <a:p>
            <a:pPr algn="ctr"/>
            <a:r>
              <a:rPr lang="en-US" sz="3600" dirty="0">
                <a:solidFill>
                  <a:schemeClr val="accent5"/>
                </a:solidFill>
                <a:latin typeface="Calibri" panose="020F0502020204030204" pitchFamily="34" charset="0"/>
                <a:cs typeface="Calibri" panose="020F0502020204030204" pitchFamily="34" charset="0"/>
              </a:rPr>
              <a:t>Taxonomy: Scales and Gradations</a:t>
            </a:r>
            <a:endParaRPr lang="zh-CN" altLang="en-US" sz="3600" dirty="0">
              <a:solidFill>
                <a:schemeClr val="accent5"/>
              </a:solidFill>
              <a:latin typeface="Calibri" panose="020F0502020204030204" pitchFamily="34" charset="0"/>
              <a:ea typeface="思源黑体 CN Normal" panose="020B0400000000000000" charset="-122"/>
              <a:cs typeface="Calibri" panose="020F0502020204030204" pitchFamily="34" charset="0"/>
            </a:endParaRPr>
          </a:p>
        </p:txBody>
      </p:sp>
      <p:sp>
        <p:nvSpPr>
          <p:cNvPr id="27" name="Shape 420">
            <a:extLst>
              <a:ext uri="{FF2B5EF4-FFF2-40B4-BE49-F238E27FC236}">
                <a16:creationId xmlns:a16="http://schemas.microsoft.com/office/drawing/2014/main" id="{16700D5C-D938-4B5E-8740-4EFB88959F8D}"/>
              </a:ext>
            </a:extLst>
          </p:cNvPr>
          <p:cNvSpPr/>
          <p:nvPr/>
        </p:nvSpPr>
        <p:spPr>
          <a:xfrm>
            <a:off x="2326297" y="2017026"/>
            <a:ext cx="1744454" cy="208228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chemeClr val="bg1">
              <a:lumMod val="95000"/>
            </a:schemeClr>
          </a:solidFill>
          <a:ln w="12700">
            <a:miter lim="400000"/>
          </a:ln>
        </p:spPr>
        <p:txBody>
          <a:bodyPr lIns="50800" tIns="50800" rIns="50800" bIns="50800" anchor="ctr"/>
          <a:lstStyle/>
          <a:p>
            <a:pPr>
              <a:defRPr sz="3200">
                <a:solidFill>
                  <a:srgbClr val="FFFFFF"/>
                </a:solidFill>
              </a:defRPr>
            </a:pPr>
            <a:endParaRPr sz="2400" b="1" dirty="0">
              <a:latin typeface="Calibri" panose="020F0502020204030204" pitchFamily="34" charset="0"/>
              <a:ea typeface="思源黑体 CN Normal" panose="020B0400000000000000" charset="-122"/>
              <a:cs typeface="Calibri" panose="020F0502020204030204" pitchFamily="34" charset="0"/>
            </a:endParaRPr>
          </a:p>
        </p:txBody>
      </p:sp>
      <p:sp>
        <p:nvSpPr>
          <p:cNvPr id="28" name="矩形 12">
            <a:extLst>
              <a:ext uri="{FF2B5EF4-FFF2-40B4-BE49-F238E27FC236}">
                <a16:creationId xmlns:a16="http://schemas.microsoft.com/office/drawing/2014/main" id="{E1D9B7FC-877E-4E4C-A377-C8FEB60EC6C1}"/>
              </a:ext>
            </a:extLst>
          </p:cNvPr>
          <p:cNvSpPr/>
          <p:nvPr/>
        </p:nvSpPr>
        <p:spPr>
          <a:xfrm>
            <a:off x="2615191" y="2635322"/>
            <a:ext cx="1123513" cy="369332"/>
          </a:xfrm>
          <a:prstGeom prst="rect">
            <a:avLst/>
          </a:prstGeom>
        </p:spPr>
        <p:txBody>
          <a:bodyPr wrap="none">
            <a:spAutoFit/>
          </a:bodyPr>
          <a:lstStyle/>
          <a:p>
            <a:pPr algn="ctr"/>
            <a:r>
              <a:rPr lang="en-US" altLang="zh-CN" b="1" u="sng" dirty="0">
                <a:solidFill>
                  <a:schemeClr val="tx2"/>
                </a:solidFill>
                <a:latin typeface="Calibri" panose="020F0502020204030204" pitchFamily="34" charset="0"/>
                <a:ea typeface="思源黑体 CN Normal" panose="020B0400000000000000" charset="-122"/>
                <a:cs typeface="Calibri" panose="020F0502020204030204" pitchFamily="34" charset="0"/>
              </a:rPr>
              <a:t>Dauntless</a:t>
            </a:r>
            <a:endParaRPr lang="zh-CN" altLang="en-US" b="1" u="sng" dirty="0">
              <a:solidFill>
                <a:schemeClr val="tx2"/>
              </a:solidFill>
              <a:latin typeface="Calibri" panose="020F0502020204030204" pitchFamily="34" charset="0"/>
              <a:ea typeface="思源黑体 CN Normal" panose="020B0400000000000000" charset="-122"/>
              <a:cs typeface="Calibri" panose="020F0502020204030204" pitchFamily="34" charset="0"/>
            </a:endParaRPr>
          </a:p>
        </p:txBody>
      </p:sp>
      <p:sp>
        <p:nvSpPr>
          <p:cNvPr id="29" name="矩形 13">
            <a:extLst>
              <a:ext uri="{FF2B5EF4-FFF2-40B4-BE49-F238E27FC236}">
                <a16:creationId xmlns:a16="http://schemas.microsoft.com/office/drawing/2014/main" id="{2E619619-FA2E-4BCF-804F-44817E676B33}"/>
              </a:ext>
            </a:extLst>
          </p:cNvPr>
          <p:cNvSpPr/>
          <p:nvPr/>
        </p:nvSpPr>
        <p:spPr>
          <a:xfrm>
            <a:off x="2499264" y="2935880"/>
            <a:ext cx="1405785" cy="830997"/>
          </a:xfrm>
          <a:prstGeom prst="rect">
            <a:avLst/>
          </a:prstGeom>
        </p:spPr>
        <p:txBody>
          <a:bodyPr wrap="square">
            <a:spAutoFit/>
          </a:bodyPr>
          <a:lstStyle/>
          <a:p>
            <a:pPr algn="ctr"/>
            <a:r>
              <a:rPr lang="en-US" altLang="zh-CN" sz="1600" b="1" dirty="0">
                <a:solidFill>
                  <a:schemeClr val="bg2">
                    <a:lumMod val="10000"/>
                  </a:schemeClr>
                </a:solidFill>
                <a:latin typeface="Calibri" panose="020F0502020204030204" pitchFamily="34" charset="0"/>
                <a:ea typeface="思源黑体 CN Normal" panose="020B0400000000000000" charset="-122"/>
                <a:cs typeface="Calibri" panose="020F0502020204030204" pitchFamily="34" charset="0"/>
              </a:rPr>
              <a:t>Adventurous</a:t>
            </a:r>
          </a:p>
          <a:p>
            <a:pPr algn="ctr"/>
            <a:r>
              <a:rPr lang="en-US" altLang="zh-CN" sz="1600" b="1" dirty="0">
                <a:solidFill>
                  <a:schemeClr val="bg2">
                    <a:lumMod val="10000"/>
                  </a:schemeClr>
                </a:solidFill>
                <a:latin typeface="Calibri" panose="020F0502020204030204" pitchFamily="34" charset="0"/>
                <a:ea typeface="思源黑体 CN Normal" panose="020B0400000000000000" charset="-122"/>
                <a:cs typeface="Calibri" panose="020F0502020204030204" pitchFamily="34" charset="0"/>
              </a:rPr>
              <a:t>Dissenting</a:t>
            </a:r>
          </a:p>
          <a:p>
            <a:pPr algn="ctr"/>
            <a:r>
              <a:rPr lang="en-US" altLang="zh-CN" sz="1600" b="1" dirty="0">
                <a:solidFill>
                  <a:schemeClr val="bg2">
                    <a:lumMod val="10000"/>
                  </a:schemeClr>
                </a:solidFill>
                <a:latin typeface="Calibri" panose="020F0502020204030204" pitchFamily="34" charset="0"/>
                <a:ea typeface="思源黑体 CN Normal" panose="020B0400000000000000" charset="-122"/>
                <a:cs typeface="Calibri" panose="020F0502020204030204" pitchFamily="34" charset="0"/>
              </a:rPr>
              <a:t>Aggrandizing</a:t>
            </a:r>
            <a:endParaRPr lang="zh-CN" altLang="en-US" sz="1600" b="1" dirty="0">
              <a:solidFill>
                <a:schemeClr val="bg2">
                  <a:lumMod val="10000"/>
                </a:schemeClr>
              </a:solidFill>
              <a:latin typeface="Calibri" panose="020F0502020204030204" pitchFamily="34" charset="0"/>
              <a:ea typeface="思源黑体 CN Normal" panose="020B0400000000000000" charset="-122"/>
              <a:cs typeface="Calibri" panose="020F0502020204030204" pitchFamily="34" charset="0"/>
            </a:endParaRPr>
          </a:p>
        </p:txBody>
      </p:sp>
      <p:sp>
        <p:nvSpPr>
          <p:cNvPr id="30" name="Shape 421">
            <a:extLst>
              <a:ext uri="{FF2B5EF4-FFF2-40B4-BE49-F238E27FC236}">
                <a16:creationId xmlns:a16="http://schemas.microsoft.com/office/drawing/2014/main" id="{9A9C35A7-6FC6-4703-97A6-C0A79284ED2D}"/>
              </a:ext>
            </a:extLst>
          </p:cNvPr>
          <p:cNvSpPr/>
          <p:nvPr/>
        </p:nvSpPr>
        <p:spPr>
          <a:xfrm>
            <a:off x="2876342" y="1876063"/>
            <a:ext cx="644364" cy="76915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chemeClr val="accent1"/>
          </a:solidFill>
          <a:ln>
            <a:noFill/>
          </a:ln>
        </p:spPr>
        <p:txBody>
          <a:bodyPr vert="horz" wrap="square" lIns="0" tIns="0" rIns="0" bIns="0" numCol="1" anchor="ctr" anchorCtr="0" compatLnSpc="1"/>
          <a:lstStyle/>
          <a:p>
            <a:pPr algn="ctr"/>
            <a:r>
              <a:rPr lang="en-US" sz="2400" b="1" dirty="0">
                <a:solidFill>
                  <a:schemeClr val="bg1"/>
                </a:solidFill>
                <a:latin typeface="Calibri" panose="020F0502020204030204" pitchFamily="34" charset="0"/>
                <a:ea typeface="思源黑体 CN Normal" panose="020B0400000000000000" charset="-122"/>
                <a:cs typeface="Calibri" panose="020F0502020204030204" pitchFamily="34" charset="0"/>
              </a:rPr>
              <a:t>1B</a:t>
            </a:r>
            <a:endParaRPr sz="2400" b="1" dirty="0">
              <a:solidFill>
                <a:schemeClr val="bg1"/>
              </a:solidFill>
              <a:latin typeface="Calibri" panose="020F0502020204030204" pitchFamily="34" charset="0"/>
              <a:ea typeface="思源黑体 CN Normal" panose="020B0400000000000000" charset="-122"/>
              <a:cs typeface="Calibri" panose="020F0502020204030204" pitchFamily="34" charset="0"/>
            </a:endParaRPr>
          </a:p>
        </p:txBody>
      </p:sp>
      <p:sp>
        <p:nvSpPr>
          <p:cNvPr id="32" name="Shape 420">
            <a:extLst>
              <a:ext uri="{FF2B5EF4-FFF2-40B4-BE49-F238E27FC236}">
                <a16:creationId xmlns:a16="http://schemas.microsoft.com/office/drawing/2014/main" id="{0FFB3825-8199-4BAC-A591-AFC45C1A4156}"/>
              </a:ext>
            </a:extLst>
          </p:cNvPr>
          <p:cNvSpPr/>
          <p:nvPr/>
        </p:nvSpPr>
        <p:spPr>
          <a:xfrm>
            <a:off x="372048" y="2017026"/>
            <a:ext cx="1744454" cy="208228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chemeClr val="accent2"/>
          </a:solidFill>
          <a:ln w="12700">
            <a:miter lim="400000"/>
          </a:ln>
        </p:spPr>
        <p:txBody>
          <a:bodyPr lIns="50800" tIns="50800" rIns="50800" bIns="50800" anchor="ctr"/>
          <a:lstStyle/>
          <a:p>
            <a:pPr>
              <a:defRPr sz="3200">
                <a:solidFill>
                  <a:srgbClr val="FFFFFF"/>
                </a:solidFill>
              </a:defRPr>
            </a:pPr>
            <a:endParaRPr sz="2400" b="1" dirty="0">
              <a:latin typeface="Calibri" panose="020F0502020204030204" pitchFamily="34" charset="0"/>
              <a:ea typeface="思源黑体 CN Normal" panose="020B0400000000000000" charset="-122"/>
              <a:cs typeface="Calibri" panose="020F0502020204030204" pitchFamily="34" charset="0"/>
            </a:endParaRPr>
          </a:p>
        </p:txBody>
      </p:sp>
      <p:sp>
        <p:nvSpPr>
          <p:cNvPr id="33" name="矩形 12">
            <a:extLst>
              <a:ext uri="{FF2B5EF4-FFF2-40B4-BE49-F238E27FC236}">
                <a16:creationId xmlns:a16="http://schemas.microsoft.com/office/drawing/2014/main" id="{3005A13C-091D-416B-AA81-E2C56C0419EB}"/>
              </a:ext>
            </a:extLst>
          </p:cNvPr>
          <p:cNvSpPr/>
          <p:nvPr/>
        </p:nvSpPr>
        <p:spPr>
          <a:xfrm>
            <a:off x="676106" y="2623074"/>
            <a:ext cx="1136338" cy="369332"/>
          </a:xfrm>
          <a:prstGeom prst="rect">
            <a:avLst/>
          </a:prstGeom>
          <a:solidFill>
            <a:schemeClr val="accent2"/>
          </a:solidFill>
        </p:spPr>
        <p:txBody>
          <a:bodyPr wrap="none">
            <a:spAutoFit/>
          </a:bodyPr>
          <a:lstStyle/>
          <a:p>
            <a:pPr algn="ctr"/>
            <a:r>
              <a:rPr lang="en-US" altLang="zh-CN" b="1" u="sng" dirty="0">
                <a:solidFill>
                  <a:schemeClr val="bg1"/>
                </a:solidFill>
                <a:latin typeface="Calibri" panose="020F0502020204030204" pitchFamily="34" charset="0"/>
                <a:ea typeface="思源黑体 CN Normal" panose="020B0400000000000000" charset="-122"/>
                <a:cs typeface="Calibri" panose="020F0502020204030204" pitchFamily="34" charset="0"/>
              </a:rPr>
              <a:t>Dominant</a:t>
            </a:r>
            <a:endParaRPr lang="zh-CN" altLang="en-US" b="1" u="sng" dirty="0">
              <a:solidFill>
                <a:schemeClr val="bg1"/>
              </a:solidFill>
              <a:latin typeface="Calibri" panose="020F0502020204030204" pitchFamily="34" charset="0"/>
              <a:ea typeface="思源黑体 CN Normal" panose="020B0400000000000000" charset="-122"/>
              <a:cs typeface="Calibri" panose="020F0502020204030204" pitchFamily="34" charset="0"/>
            </a:endParaRPr>
          </a:p>
        </p:txBody>
      </p:sp>
      <p:sp>
        <p:nvSpPr>
          <p:cNvPr id="56" name="矩形 13">
            <a:extLst>
              <a:ext uri="{FF2B5EF4-FFF2-40B4-BE49-F238E27FC236}">
                <a16:creationId xmlns:a16="http://schemas.microsoft.com/office/drawing/2014/main" id="{24831B4E-EEB0-4555-964B-866174938B28}"/>
              </a:ext>
            </a:extLst>
          </p:cNvPr>
          <p:cNvSpPr/>
          <p:nvPr/>
        </p:nvSpPr>
        <p:spPr>
          <a:xfrm>
            <a:off x="502541" y="2933363"/>
            <a:ext cx="1483468" cy="830997"/>
          </a:xfrm>
          <a:prstGeom prst="rect">
            <a:avLst/>
          </a:prstGeom>
          <a:noFill/>
        </p:spPr>
        <p:txBody>
          <a:bodyPr wrap="square">
            <a:spAutoFit/>
          </a:bodyPr>
          <a:lstStyle/>
          <a:p>
            <a:pPr algn="ctr"/>
            <a:r>
              <a:rPr lang="en-US" altLang="zh-CN" sz="1600" b="1" dirty="0">
                <a:solidFill>
                  <a:schemeClr val="bg1"/>
                </a:solidFill>
                <a:latin typeface="Calibri" panose="020F0502020204030204" pitchFamily="34" charset="0"/>
                <a:ea typeface="思源黑体 CN Normal" panose="020B0400000000000000" charset="-122"/>
                <a:cs typeface="Calibri" panose="020F0502020204030204" pitchFamily="34" charset="0"/>
              </a:rPr>
              <a:t>Asserting</a:t>
            </a:r>
          </a:p>
          <a:p>
            <a:pPr algn="ctr"/>
            <a:r>
              <a:rPr lang="en-US" altLang="zh-CN" sz="1600" b="1" dirty="0">
                <a:solidFill>
                  <a:schemeClr val="bg1"/>
                </a:solidFill>
                <a:latin typeface="Calibri" panose="020F0502020204030204" pitchFamily="34" charset="0"/>
                <a:ea typeface="思源黑体 CN Normal" panose="020B0400000000000000" charset="-122"/>
                <a:cs typeface="Calibri" panose="020F0502020204030204" pitchFamily="34" charset="0"/>
              </a:rPr>
              <a:t>Controlling</a:t>
            </a:r>
          </a:p>
          <a:p>
            <a:pPr algn="ctr"/>
            <a:r>
              <a:rPr lang="en-US" altLang="zh-CN" sz="1600" b="1" dirty="0">
                <a:solidFill>
                  <a:schemeClr val="bg1"/>
                </a:solidFill>
                <a:latin typeface="Calibri" panose="020F0502020204030204" pitchFamily="34" charset="0"/>
                <a:ea typeface="思源黑体 CN Normal" panose="020B0400000000000000" charset="-122"/>
                <a:cs typeface="Calibri" panose="020F0502020204030204" pitchFamily="34" charset="0"/>
              </a:rPr>
              <a:t>Aggressive</a:t>
            </a:r>
            <a:endParaRPr lang="zh-CN" altLang="en-US" sz="1600" b="1" dirty="0">
              <a:solidFill>
                <a:schemeClr val="bg1"/>
              </a:solidFill>
              <a:latin typeface="Calibri" panose="020F0502020204030204" pitchFamily="34" charset="0"/>
              <a:ea typeface="思源黑体 CN Normal" panose="020B0400000000000000" charset="-122"/>
              <a:cs typeface="Calibri" panose="020F0502020204030204" pitchFamily="34" charset="0"/>
            </a:endParaRPr>
          </a:p>
        </p:txBody>
      </p:sp>
      <p:sp>
        <p:nvSpPr>
          <p:cNvPr id="57" name="Shape 421">
            <a:extLst>
              <a:ext uri="{FF2B5EF4-FFF2-40B4-BE49-F238E27FC236}">
                <a16:creationId xmlns:a16="http://schemas.microsoft.com/office/drawing/2014/main" id="{7D7130A4-4F1F-4055-8580-7C3829722DC4}"/>
              </a:ext>
            </a:extLst>
          </p:cNvPr>
          <p:cNvSpPr/>
          <p:nvPr/>
        </p:nvSpPr>
        <p:spPr>
          <a:xfrm>
            <a:off x="922093" y="1876063"/>
            <a:ext cx="644364" cy="76915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chemeClr val="bg1">
              <a:lumMod val="95000"/>
            </a:schemeClr>
          </a:solidFill>
          <a:ln>
            <a:noFill/>
          </a:ln>
        </p:spPr>
        <p:txBody>
          <a:bodyPr vert="horz" wrap="square" lIns="0" tIns="0" rIns="0" bIns="0" numCol="1" anchor="ctr" anchorCtr="0" compatLnSpc="1"/>
          <a:lstStyle/>
          <a:p>
            <a:pPr algn="ctr"/>
            <a:r>
              <a:rPr lang="en-US" sz="2400" b="1" dirty="0">
                <a:solidFill>
                  <a:schemeClr val="accent2"/>
                </a:solidFill>
                <a:latin typeface="Calibri" panose="020F0502020204030204" pitchFamily="34" charset="0"/>
                <a:ea typeface="思源黑体 CN Normal" panose="020B0400000000000000" charset="-122"/>
                <a:cs typeface="Calibri" panose="020F0502020204030204" pitchFamily="34" charset="0"/>
              </a:rPr>
              <a:t>1A</a:t>
            </a:r>
            <a:endParaRPr sz="2400" b="1" dirty="0">
              <a:solidFill>
                <a:schemeClr val="accent2"/>
              </a:solidFill>
              <a:latin typeface="Calibri" panose="020F0502020204030204" pitchFamily="34" charset="0"/>
              <a:ea typeface="思源黑体 CN Normal" panose="020B0400000000000000" charset="-122"/>
              <a:cs typeface="Calibri" panose="020F0502020204030204" pitchFamily="34" charset="0"/>
            </a:endParaRPr>
          </a:p>
        </p:txBody>
      </p:sp>
      <p:sp>
        <p:nvSpPr>
          <p:cNvPr id="59" name="Shape 420">
            <a:extLst>
              <a:ext uri="{FF2B5EF4-FFF2-40B4-BE49-F238E27FC236}">
                <a16:creationId xmlns:a16="http://schemas.microsoft.com/office/drawing/2014/main" id="{123453D8-4A80-4BFA-9832-4F644F7619FE}"/>
              </a:ext>
            </a:extLst>
          </p:cNvPr>
          <p:cNvSpPr/>
          <p:nvPr/>
        </p:nvSpPr>
        <p:spPr>
          <a:xfrm>
            <a:off x="6223408" y="2014229"/>
            <a:ext cx="1744454" cy="208228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chemeClr val="bg1">
              <a:lumMod val="95000"/>
            </a:schemeClr>
          </a:solidFill>
          <a:ln w="12700">
            <a:miter lim="400000"/>
          </a:ln>
        </p:spPr>
        <p:txBody>
          <a:bodyPr lIns="50800" tIns="50800" rIns="50800" bIns="50800" anchor="ctr"/>
          <a:lstStyle/>
          <a:p>
            <a:pPr>
              <a:defRPr sz="3200">
                <a:solidFill>
                  <a:srgbClr val="FFFFFF"/>
                </a:solidFill>
              </a:defRPr>
            </a:pPr>
            <a:endParaRPr sz="2400" b="1" dirty="0">
              <a:latin typeface="Calibri" panose="020F0502020204030204" pitchFamily="34" charset="0"/>
              <a:ea typeface="思源黑体 CN Normal" panose="020B0400000000000000" charset="-122"/>
              <a:cs typeface="Calibri" panose="020F0502020204030204" pitchFamily="34" charset="0"/>
            </a:endParaRPr>
          </a:p>
        </p:txBody>
      </p:sp>
      <p:sp>
        <p:nvSpPr>
          <p:cNvPr id="60" name="矩形 12">
            <a:extLst>
              <a:ext uri="{FF2B5EF4-FFF2-40B4-BE49-F238E27FC236}">
                <a16:creationId xmlns:a16="http://schemas.microsoft.com/office/drawing/2014/main" id="{3EF0393F-FD69-4FF8-82EA-B292B7B25CF7}"/>
              </a:ext>
            </a:extLst>
          </p:cNvPr>
          <p:cNvSpPr/>
          <p:nvPr/>
        </p:nvSpPr>
        <p:spPr>
          <a:xfrm>
            <a:off x="6594833" y="2635322"/>
            <a:ext cx="1062470" cy="369332"/>
          </a:xfrm>
          <a:prstGeom prst="rect">
            <a:avLst/>
          </a:prstGeom>
        </p:spPr>
        <p:txBody>
          <a:bodyPr wrap="none">
            <a:spAutoFit/>
          </a:bodyPr>
          <a:lstStyle/>
          <a:p>
            <a:pPr algn="ctr"/>
            <a:r>
              <a:rPr lang="en-US" altLang="zh-CN" b="1" u="sng" dirty="0">
                <a:solidFill>
                  <a:schemeClr val="tx2"/>
                </a:solidFill>
                <a:latin typeface="Calibri" panose="020F0502020204030204" pitchFamily="34" charset="0"/>
                <a:ea typeface="思源黑体 CN Normal" panose="020B0400000000000000" charset="-122"/>
                <a:cs typeface="Calibri" panose="020F0502020204030204" pitchFamily="34" charset="0"/>
              </a:rPr>
              <a:t>Outgoing</a:t>
            </a:r>
            <a:endParaRPr lang="zh-CN" altLang="en-US" b="1" u="sng" dirty="0">
              <a:solidFill>
                <a:schemeClr val="tx2"/>
              </a:solidFill>
              <a:latin typeface="Calibri" panose="020F0502020204030204" pitchFamily="34" charset="0"/>
              <a:ea typeface="思源黑体 CN Normal" panose="020B0400000000000000" charset="-122"/>
              <a:cs typeface="Calibri" panose="020F0502020204030204" pitchFamily="34" charset="0"/>
            </a:endParaRPr>
          </a:p>
        </p:txBody>
      </p:sp>
      <p:sp>
        <p:nvSpPr>
          <p:cNvPr id="61" name="矩形 13">
            <a:extLst>
              <a:ext uri="{FF2B5EF4-FFF2-40B4-BE49-F238E27FC236}">
                <a16:creationId xmlns:a16="http://schemas.microsoft.com/office/drawing/2014/main" id="{26554666-811A-4248-83BA-0A4349C0BB7F}"/>
              </a:ext>
            </a:extLst>
          </p:cNvPr>
          <p:cNvSpPr/>
          <p:nvPr/>
        </p:nvSpPr>
        <p:spPr>
          <a:xfrm>
            <a:off x="6509954" y="2942778"/>
            <a:ext cx="1226279" cy="830997"/>
          </a:xfrm>
          <a:prstGeom prst="rect">
            <a:avLst/>
          </a:prstGeom>
        </p:spPr>
        <p:txBody>
          <a:bodyPr wrap="square">
            <a:spAutoFit/>
          </a:bodyPr>
          <a:lstStyle/>
          <a:p>
            <a:pPr algn="ctr"/>
            <a:r>
              <a:rPr lang="en-US" altLang="zh-CN" sz="1600" b="1" dirty="0">
                <a:solidFill>
                  <a:schemeClr val="bg2">
                    <a:lumMod val="10000"/>
                  </a:schemeClr>
                </a:solidFill>
                <a:latin typeface="Calibri" panose="020F0502020204030204" pitchFamily="34" charset="0"/>
                <a:ea typeface="思源黑体 CN Normal" panose="020B0400000000000000" charset="-122"/>
                <a:cs typeface="Calibri" panose="020F0502020204030204" pitchFamily="34" charset="0"/>
              </a:rPr>
              <a:t>Congenial</a:t>
            </a:r>
          </a:p>
          <a:p>
            <a:pPr algn="ctr"/>
            <a:r>
              <a:rPr lang="en-US" altLang="zh-CN" sz="1600" b="1" dirty="0">
                <a:solidFill>
                  <a:schemeClr val="bg2">
                    <a:lumMod val="10000"/>
                  </a:schemeClr>
                </a:solidFill>
                <a:latin typeface="Calibri" panose="020F0502020204030204" pitchFamily="34" charset="0"/>
                <a:ea typeface="思源黑体 CN Normal" panose="020B0400000000000000" charset="-122"/>
                <a:cs typeface="Calibri" panose="020F0502020204030204" pitchFamily="34" charset="0"/>
              </a:rPr>
              <a:t>Gregarious</a:t>
            </a:r>
          </a:p>
          <a:p>
            <a:pPr algn="ctr"/>
            <a:r>
              <a:rPr lang="en-US" altLang="zh-CN" sz="1600" b="1" dirty="0">
                <a:solidFill>
                  <a:schemeClr val="bg2">
                    <a:lumMod val="10000"/>
                  </a:schemeClr>
                </a:solidFill>
                <a:latin typeface="Calibri" panose="020F0502020204030204" pitchFamily="34" charset="0"/>
                <a:ea typeface="思源黑体 CN Normal" panose="020B0400000000000000" charset="-122"/>
                <a:cs typeface="Calibri" panose="020F0502020204030204" pitchFamily="34" charset="0"/>
              </a:rPr>
              <a:t>Impulsive</a:t>
            </a:r>
            <a:endParaRPr lang="zh-CN" altLang="en-US" sz="1600" b="1" dirty="0">
              <a:solidFill>
                <a:schemeClr val="bg2">
                  <a:lumMod val="10000"/>
                </a:schemeClr>
              </a:solidFill>
              <a:latin typeface="Calibri" panose="020F0502020204030204" pitchFamily="34" charset="0"/>
              <a:ea typeface="思源黑体 CN Normal" panose="020B0400000000000000" charset="-122"/>
              <a:cs typeface="Calibri" panose="020F0502020204030204" pitchFamily="34" charset="0"/>
            </a:endParaRPr>
          </a:p>
        </p:txBody>
      </p:sp>
      <p:sp>
        <p:nvSpPr>
          <p:cNvPr id="62" name="Shape 421">
            <a:extLst>
              <a:ext uri="{FF2B5EF4-FFF2-40B4-BE49-F238E27FC236}">
                <a16:creationId xmlns:a16="http://schemas.microsoft.com/office/drawing/2014/main" id="{EDB0A1BF-0963-4E95-981B-ECC3C70F0645}"/>
              </a:ext>
            </a:extLst>
          </p:cNvPr>
          <p:cNvSpPr/>
          <p:nvPr/>
        </p:nvSpPr>
        <p:spPr>
          <a:xfrm>
            <a:off x="6773453" y="1873266"/>
            <a:ext cx="644364" cy="76915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chemeClr val="accent1"/>
          </a:solidFill>
          <a:ln>
            <a:noFill/>
          </a:ln>
        </p:spPr>
        <p:txBody>
          <a:bodyPr vert="horz" wrap="square" lIns="0" tIns="0" rIns="0" bIns="0" numCol="1" anchor="ctr" anchorCtr="0" compatLnSpc="1"/>
          <a:lstStyle/>
          <a:p>
            <a:pPr algn="ctr"/>
            <a:r>
              <a:rPr lang="en-US" sz="2400" b="1" dirty="0">
                <a:solidFill>
                  <a:schemeClr val="bg1"/>
                </a:solidFill>
                <a:latin typeface="Calibri" panose="020F0502020204030204" pitchFamily="34" charset="0"/>
                <a:ea typeface="思源黑体 CN Normal" panose="020B0400000000000000" charset="-122"/>
                <a:cs typeface="Calibri" panose="020F0502020204030204" pitchFamily="34" charset="0"/>
              </a:rPr>
              <a:t>3</a:t>
            </a:r>
            <a:endParaRPr sz="2400" b="1" dirty="0">
              <a:solidFill>
                <a:schemeClr val="bg1"/>
              </a:solidFill>
              <a:latin typeface="Calibri" panose="020F0502020204030204" pitchFamily="34" charset="0"/>
              <a:ea typeface="思源黑体 CN Normal" panose="020B0400000000000000" charset="-122"/>
              <a:cs typeface="Calibri" panose="020F0502020204030204" pitchFamily="34" charset="0"/>
            </a:endParaRPr>
          </a:p>
        </p:txBody>
      </p:sp>
      <p:sp>
        <p:nvSpPr>
          <p:cNvPr id="64" name="Shape 420">
            <a:extLst>
              <a:ext uri="{FF2B5EF4-FFF2-40B4-BE49-F238E27FC236}">
                <a16:creationId xmlns:a16="http://schemas.microsoft.com/office/drawing/2014/main" id="{F8231A77-1F6C-4A33-B44E-FFB584ECAD53}"/>
              </a:ext>
            </a:extLst>
          </p:cNvPr>
          <p:cNvSpPr/>
          <p:nvPr/>
        </p:nvSpPr>
        <p:spPr>
          <a:xfrm>
            <a:off x="4269159" y="2014229"/>
            <a:ext cx="1744454" cy="208228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chemeClr val="accent2"/>
          </a:solidFill>
          <a:ln w="12700">
            <a:miter lim="400000"/>
          </a:ln>
        </p:spPr>
        <p:txBody>
          <a:bodyPr lIns="50800" tIns="50800" rIns="50800" bIns="50800" anchor="ctr"/>
          <a:lstStyle/>
          <a:p>
            <a:pPr>
              <a:defRPr sz="3200">
                <a:solidFill>
                  <a:srgbClr val="FFFFFF"/>
                </a:solidFill>
              </a:defRPr>
            </a:pPr>
            <a:endParaRPr sz="2400" b="1" dirty="0">
              <a:latin typeface="Calibri" panose="020F0502020204030204" pitchFamily="34" charset="0"/>
              <a:ea typeface="思源黑体 CN Normal" panose="020B0400000000000000" charset="-122"/>
              <a:cs typeface="Calibri" panose="020F0502020204030204" pitchFamily="34" charset="0"/>
            </a:endParaRPr>
          </a:p>
        </p:txBody>
      </p:sp>
      <p:sp>
        <p:nvSpPr>
          <p:cNvPr id="65" name="矩形 12">
            <a:extLst>
              <a:ext uri="{FF2B5EF4-FFF2-40B4-BE49-F238E27FC236}">
                <a16:creationId xmlns:a16="http://schemas.microsoft.com/office/drawing/2014/main" id="{F0599181-7C96-4700-88D8-AB34C4817959}"/>
              </a:ext>
            </a:extLst>
          </p:cNvPr>
          <p:cNvSpPr/>
          <p:nvPr/>
        </p:nvSpPr>
        <p:spPr>
          <a:xfrm>
            <a:off x="4558532" y="2647257"/>
            <a:ext cx="1165705" cy="369332"/>
          </a:xfrm>
          <a:prstGeom prst="rect">
            <a:avLst/>
          </a:prstGeom>
          <a:solidFill>
            <a:schemeClr val="accent2"/>
          </a:solidFill>
        </p:spPr>
        <p:txBody>
          <a:bodyPr wrap="none">
            <a:spAutoFit/>
          </a:bodyPr>
          <a:lstStyle/>
          <a:p>
            <a:pPr algn="ctr"/>
            <a:r>
              <a:rPr lang="en-US" altLang="zh-CN" b="1" u="sng" dirty="0">
                <a:solidFill>
                  <a:schemeClr val="bg1"/>
                </a:solidFill>
                <a:latin typeface="Calibri" panose="020F0502020204030204" pitchFamily="34" charset="0"/>
                <a:ea typeface="思源黑体 CN Normal" panose="020B0400000000000000" charset="-122"/>
                <a:cs typeface="Calibri" panose="020F0502020204030204" pitchFamily="34" charset="0"/>
              </a:rPr>
              <a:t>Ambitious</a:t>
            </a:r>
            <a:endParaRPr lang="zh-CN" altLang="en-US" b="1" u="sng" dirty="0">
              <a:solidFill>
                <a:schemeClr val="bg1"/>
              </a:solidFill>
              <a:latin typeface="Calibri" panose="020F0502020204030204" pitchFamily="34" charset="0"/>
              <a:ea typeface="思源黑体 CN Normal" panose="020B0400000000000000" charset="-122"/>
              <a:cs typeface="Calibri" panose="020F0502020204030204" pitchFamily="34" charset="0"/>
            </a:endParaRPr>
          </a:p>
        </p:txBody>
      </p:sp>
      <p:sp>
        <p:nvSpPr>
          <p:cNvPr id="66" name="矩形 13">
            <a:extLst>
              <a:ext uri="{FF2B5EF4-FFF2-40B4-BE49-F238E27FC236}">
                <a16:creationId xmlns:a16="http://schemas.microsoft.com/office/drawing/2014/main" id="{A7787EB8-146D-4E68-9289-BEB6167AE93F}"/>
              </a:ext>
            </a:extLst>
          </p:cNvPr>
          <p:cNvSpPr/>
          <p:nvPr/>
        </p:nvSpPr>
        <p:spPr>
          <a:xfrm>
            <a:off x="4528244" y="2933363"/>
            <a:ext cx="1226279" cy="830997"/>
          </a:xfrm>
          <a:prstGeom prst="rect">
            <a:avLst/>
          </a:prstGeom>
          <a:noFill/>
        </p:spPr>
        <p:txBody>
          <a:bodyPr wrap="square">
            <a:spAutoFit/>
          </a:bodyPr>
          <a:lstStyle/>
          <a:p>
            <a:pPr algn="ctr"/>
            <a:r>
              <a:rPr lang="en-US" altLang="zh-CN" sz="1600" b="1" dirty="0">
                <a:solidFill>
                  <a:schemeClr val="bg1"/>
                </a:solidFill>
                <a:latin typeface="Calibri" panose="020F0502020204030204" pitchFamily="34" charset="0"/>
                <a:ea typeface="思源黑体 CN Normal" panose="020B0400000000000000" charset="-122"/>
                <a:cs typeface="Calibri" panose="020F0502020204030204" pitchFamily="34" charset="0"/>
              </a:rPr>
              <a:t>Confident</a:t>
            </a:r>
          </a:p>
          <a:p>
            <a:pPr algn="ctr"/>
            <a:r>
              <a:rPr lang="en-US" altLang="zh-CN" sz="1600" b="1" dirty="0">
                <a:solidFill>
                  <a:schemeClr val="bg1"/>
                </a:solidFill>
                <a:latin typeface="Calibri" panose="020F0502020204030204" pitchFamily="34" charset="0"/>
                <a:ea typeface="思源黑体 CN Normal" panose="020B0400000000000000" charset="-122"/>
                <a:cs typeface="Calibri" panose="020F0502020204030204" pitchFamily="34" charset="0"/>
              </a:rPr>
              <a:t>Self-serving</a:t>
            </a:r>
          </a:p>
          <a:p>
            <a:pPr algn="ctr"/>
            <a:r>
              <a:rPr lang="en-US" altLang="zh-CN" sz="1600" b="1" dirty="0">
                <a:solidFill>
                  <a:schemeClr val="bg1"/>
                </a:solidFill>
                <a:latin typeface="Calibri" panose="020F0502020204030204" pitchFamily="34" charset="0"/>
                <a:ea typeface="思源黑体 CN Normal" panose="020B0400000000000000" charset="-122"/>
                <a:cs typeface="Calibri" panose="020F0502020204030204" pitchFamily="34" charset="0"/>
              </a:rPr>
              <a:t>Exploitative</a:t>
            </a:r>
            <a:endParaRPr lang="zh-CN" altLang="en-US" sz="1600" b="1" dirty="0">
              <a:solidFill>
                <a:schemeClr val="bg1"/>
              </a:solidFill>
              <a:latin typeface="Calibri" panose="020F0502020204030204" pitchFamily="34" charset="0"/>
              <a:ea typeface="思源黑体 CN Normal" panose="020B0400000000000000" charset="-122"/>
              <a:cs typeface="Calibri" panose="020F0502020204030204" pitchFamily="34" charset="0"/>
            </a:endParaRPr>
          </a:p>
        </p:txBody>
      </p:sp>
      <p:sp>
        <p:nvSpPr>
          <p:cNvPr id="67" name="Shape 421">
            <a:extLst>
              <a:ext uri="{FF2B5EF4-FFF2-40B4-BE49-F238E27FC236}">
                <a16:creationId xmlns:a16="http://schemas.microsoft.com/office/drawing/2014/main" id="{A1619A52-DB72-4AF4-B621-8DF3CF4E324D}"/>
              </a:ext>
            </a:extLst>
          </p:cNvPr>
          <p:cNvSpPr/>
          <p:nvPr/>
        </p:nvSpPr>
        <p:spPr>
          <a:xfrm>
            <a:off x="4819203" y="1873266"/>
            <a:ext cx="644364" cy="76915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chemeClr val="bg1">
              <a:lumMod val="95000"/>
            </a:schemeClr>
          </a:solidFill>
          <a:ln>
            <a:noFill/>
          </a:ln>
        </p:spPr>
        <p:txBody>
          <a:bodyPr vert="horz" wrap="square" lIns="0" tIns="0" rIns="0" bIns="0" numCol="1" anchor="ctr" anchorCtr="0" compatLnSpc="1"/>
          <a:lstStyle/>
          <a:p>
            <a:pPr algn="ctr"/>
            <a:r>
              <a:rPr lang="en-US" sz="2400" b="1" dirty="0">
                <a:solidFill>
                  <a:schemeClr val="accent2"/>
                </a:solidFill>
                <a:latin typeface="Calibri" panose="020F0502020204030204" pitchFamily="34" charset="0"/>
                <a:ea typeface="思源黑体 CN Normal" panose="020B0400000000000000" charset="-122"/>
                <a:cs typeface="Calibri" panose="020F0502020204030204" pitchFamily="34" charset="0"/>
              </a:rPr>
              <a:t>2</a:t>
            </a:r>
            <a:endParaRPr sz="2400" b="1" dirty="0">
              <a:solidFill>
                <a:schemeClr val="accent2"/>
              </a:solidFill>
              <a:latin typeface="Calibri" panose="020F0502020204030204" pitchFamily="34" charset="0"/>
              <a:ea typeface="思源黑体 CN Normal" panose="020B0400000000000000" charset="-122"/>
              <a:cs typeface="Calibri" panose="020F0502020204030204" pitchFamily="34" charset="0"/>
            </a:endParaRPr>
          </a:p>
        </p:txBody>
      </p:sp>
      <p:sp>
        <p:nvSpPr>
          <p:cNvPr id="69" name="Shape 420">
            <a:extLst>
              <a:ext uri="{FF2B5EF4-FFF2-40B4-BE49-F238E27FC236}">
                <a16:creationId xmlns:a16="http://schemas.microsoft.com/office/drawing/2014/main" id="{25AA5842-33E9-49AF-A6C1-E772825AF34B}"/>
              </a:ext>
            </a:extLst>
          </p:cNvPr>
          <p:cNvSpPr/>
          <p:nvPr/>
        </p:nvSpPr>
        <p:spPr>
          <a:xfrm>
            <a:off x="2360990" y="4306455"/>
            <a:ext cx="1744454" cy="208228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chemeClr val="bg1">
              <a:lumMod val="95000"/>
            </a:schemeClr>
          </a:solidFill>
          <a:ln w="12700">
            <a:miter lim="400000"/>
          </a:ln>
        </p:spPr>
        <p:txBody>
          <a:bodyPr lIns="50800" tIns="50800" rIns="50800" bIns="50800" anchor="ctr"/>
          <a:lstStyle/>
          <a:p>
            <a:pPr>
              <a:defRPr sz="3200">
                <a:solidFill>
                  <a:srgbClr val="FFFFFF"/>
                </a:solidFill>
              </a:defRPr>
            </a:pPr>
            <a:endParaRPr sz="2400" b="1" dirty="0">
              <a:latin typeface="Calibri" panose="020F0502020204030204" pitchFamily="34" charset="0"/>
              <a:ea typeface="思源黑体 CN Normal" panose="020B0400000000000000" charset="-122"/>
              <a:cs typeface="Calibri" panose="020F0502020204030204" pitchFamily="34" charset="0"/>
            </a:endParaRPr>
          </a:p>
        </p:txBody>
      </p:sp>
      <p:sp>
        <p:nvSpPr>
          <p:cNvPr id="70" name="矩形 12">
            <a:extLst>
              <a:ext uri="{FF2B5EF4-FFF2-40B4-BE49-F238E27FC236}">
                <a16:creationId xmlns:a16="http://schemas.microsoft.com/office/drawing/2014/main" id="{E3C930BB-4BC5-4557-8849-66F1F93D728B}"/>
              </a:ext>
            </a:extLst>
          </p:cNvPr>
          <p:cNvSpPr/>
          <p:nvPr/>
        </p:nvSpPr>
        <p:spPr>
          <a:xfrm>
            <a:off x="2483303" y="4886983"/>
            <a:ext cx="1508233" cy="369332"/>
          </a:xfrm>
          <a:prstGeom prst="rect">
            <a:avLst/>
          </a:prstGeom>
        </p:spPr>
        <p:txBody>
          <a:bodyPr wrap="none">
            <a:spAutoFit/>
          </a:bodyPr>
          <a:lstStyle/>
          <a:p>
            <a:pPr algn="ctr"/>
            <a:r>
              <a:rPr lang="en-US" altLang="zh-CN" b="1" u="sng" dirty="0">
                <a:solidFill>
                  <a:schemeClr val="tx2"/>
                </a:solidFill>
                <a:latin typeface="Calibri" panose="020F0502020204030204" pitchFamily="34" charset="0"/>
                <a:ea typeface="思源黑体 CN Normal" panose="020B0400000000000000" charset="-122"/>
                <a:cs typeface="Calibri" panose="020F0502020204030204" pitchFamily="34" charset="0"/>
              </a:rPr>
              <a:t>Conscientious</a:t>
            </a:r>
            <a:endParaRPr lang="zh-CN" altLang="en-US" b="1" u="sng" dirty="0">
              <a:solidFill>
                <a:schemeClr val="tx2"/>
              </a:solidFill>
              <a:latin typeface="Calibri" panose="020F0502020204030204" pitchFamily="34" charset="0"/>
              <a:ea typeface="思源黑体 CN Normal" panose="020B0400000000000000" charset="-122"/>
              <a:cs typeface="Calibri" panose="020F0502020204030204" pitchFamily="34" charset="0"/>
            </a:endParaRPr>
          </a:p>
        </p:txBody>
      </p:sp>
      <p:sp>
        <p:nvSpPr>
          <p:cNvPr id="71" name="矩形 13">
            <a:extLst>
              <a:ext uri="{FF2B5EF4-FFF2-40B4-BE49-F238E27FC236}">
                <a16:creationId xmlns:a16="http://schemas.microsoft.com/office/drawing/2014/main" id="{6B0AFAF9-F51C-4506-A55F-777D589FA762}"/>
              </a:ext>
            </a:extLst>
          </p:cNvPr>
          <p:cNvSpPr/>
          <p:nvPr/>
        </p:nvSpPr>
        <p:spPr>
          <a:xfrm>
            <a:off x="2624278" y="5240417"/>
            <a:ext cx="1226279" cy="830997"/>
          </a:xfrm>
          <a:prstGeom prst="rect">
            <a:avLst/>
          </a:prstGeom>
          <a:noFill/>
        </p:spPr>
        <p:txBody>
          <a:bodyPr wrap="square">
            <a:spAutoFit/>
          </a:bodyPr>
          <a:lstStyle/>
          <a:p>
            <a:pPr algn="ctr"/>
            <a:r>
              <a:rPr lang="en-US" altLang="zh-CN" sz="1600" b="1" dirty="0">
                <a:solidFill>
                  <a:schemeClr val="bg2">
                    <a:lumMod val="10000"/>
                  </a:schemeClr>
                </a:solidFill>
                <a:latin typeface="Calibri" panose="020F0502020204030204" pitchFamily="34" charset="0"/>
                <a:ea typeface="思源黑体 CN Normal" panose="020B0400000000000000" charset="-122"/>
                <a:cs typeface="Calibri" panose="020F0502020204030204" pitchFamily="34" charset="0"/>
              </a:rPr>
              <a:t>Respectful</a:t>
            </a:r>
          </a:p>
          <a:p>
            <a:pPr algn="ctr"/>
            <a:r>
              <a:rPr lang="en-US" altLang="zh-CN" sz="1600" b="1" dirty="0">
                <a:solidFill>
                  <a:schemeClr val="bg2">
                    <a:lumMod val="10000"/>
                  </a:schemeClr>
                </a:solidFill>
                <a:latin typeface="Calibri" panose="020F0502020204030204" pitchFamily="34" charset="0"/>
                <a:ea typeface="思源黑体 CN Normal" panose="020B0400000000000000" charset="-122"/>
                <a:cs typeface="Calibri" panose="020F0502020204030204" pitchFamily="34" charset="0"/>
              </a:rPr>
              <a:t>Dutiful</a:t>
            </a:r>
          </a:p>
          <a:p>
            <a:pPr algn="ctr"/>
            <a:r>
              <a:rPr lang="en-US" altLang="zh-CN" sz="1600" b="1" dirty="0">
                <a:solidFill>
                  <a:schemeClr val="bg2">
                    <a:lumMod val="10000"/>
                  </a:schemeClr>
                </a:solidFill>
                <a:latin typeface="Calibri" panose="020F0502020204030204" pitchFamily="34" charset="0"/>
                <a:ea typeface="思源黑体 CN Normal" panose="020B0400000000000000" charset="-122"/>
                <a:cs typeface="Calibri" panose="020F0502020204030204" pitchFamily="34" charset="0"/>
              </a:rPr>
              <a:t>Compulsive</a:t>
            </a:r>
            <a:endParaRPr lang="zh-CN" altLang="en-US" sz="1600" b="1" dirty="0">
              <a:solidFill>
                <a:schemeClr val="bg2">
                  <a:lumMod val="10000"/>
                </a:schemeClr>
              </a:solidFill>
              <a:latin typeface="Calibri" panose="020F0502020204030204" pitchFamily="34" charset="0"/>
              <a:ea typeface="思源黑体 CN Normal" panose="020B0400000000000000" charset="-122"/>
              <a:cs typeface="Calibri" panose="020F0502020204030204" pitchFamily="34" charset="0"/>
            </a:endParaRPr>
          </a:p>
        </p:txBody>
      </p:sp>
      <p:sp>
        <p:nvSpPr>
          <p:cNvPr id="72" name="Shape 421">
            <a:extLst>
              <a:ext uri="{FF2B5EF4-FFF2-40B4-BE49-F238E27FC236}">
                <a16:creationId xmlns:a16="http://schemas.microsoft.com/office/drawing/2014/main" id="{50A5E9DC-F7CD-4470-8253-9FABF9D93CD6}"/>
              </a:ext>
            </a:extLst>
          </p:cNvPr>
          <p:cNvSpPr/>
          <p:nvPr/>
        </p:nvSpPr>
        <p:spPr>
          <a:xfrm>
            <a:off x="2876342" y="4177609"/>
            <a:ext cx="644364" cy="76915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chemeClr val="accent1"/>
          </a:solidFill>
          <a:ln>
            <a:noFill/>
          </a:ln>
        </p:spPr>
        <p:txBody>
          <a:bodyPr vert="horz" wrap="square" lIns="0" tIns="0" rIns="0" bIns="0" numCol="1" anchor="ctr" anchorCtr="0" compatLnSpc="1"/>
          <a:lstStyle/>
          <a:p>
            <a:pPr algn="ctr"/>
            <a:r>
              <a:rPr lang="en-US" sz="2400" b="1" dirty="0">
                <a:solidFill>
                  <a:schemeClr val="bg1"/>
                </a:solidFill>
                <a:latin typeface="Calibri" panose="020F0502020204030204" pitchFamily="34" charset="0"/>
                <a:ea typeface="思源黑体 CN Normal" panose="020B0400000000000000" charset="-122"/>
                <a:cs typeface="Calibri" panose="020F0502020204030204" pitchFamily="34" charset="0"/>
              </a:rPr>
              <a:t>6</a:t>
            </a:r>
            <a:endParaRPr sz="2400" b="1" dirty="0">
              <a:solidFill>
                <a:schemeClr val="bg1"/>
              </a:solidFill>
              <a:latin typeface="Calibri" panose="020F0502020204030204" pitchFamily="34" charset="0"/>
              <a:ea typeface="思源黑体 CN Normal" panose="020B0400000000000000" charset="-122"/>
              <a:cs typeface="Calibri" panose="020F0502020204030204" pitchFamily="34" charset="0"/>
            </a:endParaRPr>
          </a:p>
        </p:txBody>
      </p:sp>
      <p:sp>
        <p:nvSpPr>
          <p:cNvPr id="74" name="Shape 420">
            <a:extLst>
              <a:ext uri="{FF2B5EF4-FFF2-40B4-BE49-F238E27FC236}">
                <a16:creationId xmlns:a16="http://schemas.microsoft.com/office/drawing/2014/main" id="{54A52397-EEE9-45E3-B113-B47143BE0E9F}"/>
              </a:ext>
            </a:extLst>
          </p:cNvPr>
          <p:cNvSpPr/>
          <p:nvPr/>
        </p:nvSpPr>
        <p:spPr>
          <a:xfrm>
            <a:off x="372048" y="4318573"/>
            <a:ext cx="1744454" cy="208228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chemeClr val="accent2"/>
          </a:solidFill>
          <a:ln w="12700">
            <a:miter lim="400000"/>
          </a:ln>
        </p:spPr>
        <p:txBody>
          <a:bodyPr lIns="50800" tIns="50800" rIns="50800" bIns="50800" anchor="ctr"/>
          <a:lstStyle/>
          <a:p>
            <a:pPr>
              <a:defRPr sz="3200">
                <a:solidFill>
                  <a:srgbClr val="FFFFFF"/>
                </a:solidFill>
              </a:defRPr>
            </a:pPr>
            <a:endParaRPr sz="2400" b="1" dirty="0">
              <a:latin typeface="Calibri" panose="020F0502020204030204" pitchFamily="34" charset="0"/>
              <a:ea typeface="思源黑体 CN Normal" panose="020B0400000000000000" charset="-122"/>
              <a:cs typeface="Calibri" panose="020F0502020204030204" pitchFamily="34" charset="0"/>
            </a:endParaRPr>
          </a:p>
        </p:txBody>
      </p:sp>
      <p:sp>
        <p:nvSpPr>
          <p:cNvPr id="75" name="矩形 12">
            <a:extLst>
              <a:ext uri="{FF2B5EF4-FFF2-40B4-BE49-F238E27FC236}">
                <a16:creationId xmlns:a16="http://schemas.microsoft.com/office/drawing/2014/main" id="{67495EA5-9C87-4072-B184-5F1B21FD72EF}"/>
              </a:ext>
            </a:extLst>
          </p:cNvPr>
          <p:cNvSpPr/>
          <p:nvPr/>
        </p:nvSpPr>
        <p:spPr>
          <a:xfrm>
            <a:off x="578583" y="4899101"/>
            <a:ext cx="1339790" cy="369332"/>
          </a:xfrm>
          <a:prstGeom prst="rect">
            <a:avLst/>
          </a:prstGeom>
          <a:solidFill>
            <a:schemeClr val="accent2"/>
          </a:solidFill>
        </p:spPr>
        <p:txBody>
          <a:bodyPr wrap="none">
            <a:spAutoFit/>
          </a:bodyPr>
          <a:lstStyle/>
          <a:p>
            <a:pPr algn="ctr"/>
            <a:r>
              <a:rPr lang="en-US" altLang="zh-CN" b="1" u="sng" dirty="0">
                <a:solidFill>
                  <a:schemeClr val="bg1"/>
                </a:solidFill>
                <a:latin typeface="Calibri" panose="020F0502020204030204" pitchFamily="34" charset="0"/>
                <a:ea typeface="思源黑体 CN Normal" panose="020B0400000000000000" charset="-122"/>
                <a:cs typeface="Calibri" panose="020F0502020204030204" pitchFamily="34" charset="0"/>
              </a:rPr>
              <a:t>Contentious</a:t>
            </a:r>
            <a:endParaRPr lang="zh-CN" altLang="en-US" b="1" u="sng" dirty="0">
              <a:solidFill>
                <a:schemeClr val="bg1"/>
              </a:solidFill>
              <a:latin typeface="Calibri" panose="020F0502020204030204" pitchFamily="34" charset="0"/>
              <a:ea typeface="思源黑体 CN Normal" panose="020B0400000000000000" charset="-122"/>
              <a:cs typeface="Calibri" panose="020F0502020204030204" pitchFamily="34" charset="0"/>
            </a:endParaRPr>
          </a:p>
        </p:txBody>
      </p:sp>
      <p:sp>
        <p:nvSpPr>
          <p:cNvPr id="76" name="矩形 13">
            <a:extLst>
              <a:ext uri="{FF2B5EF4-FFF2-40B4-BE49-F238E27FC236}">
                <a16:creationId xmlns:a16="http://schemas.microsoft.com/office/drawing/2014/main" id="{C094B801-4711-44CC-81DE-843DCC8EDAB7}"/>
              </a:ext>
            </a:extLst>
          </p:cNvPr>
          <p:cNvSpPr/>
          <p:nvPr/>
        </p:nvSpPr>
        <p:spPr>
          <a:xfrm>
            <a:off x="536153" y="5238009"/>
            <a:ext cx="1383267" cy="830997"/>
          </a:xfrm>
          <a:prstGeom prst="rect">
            <a:avLst/>
          </a:prstGeom>
          <a:noFill/>
        </p:spPr>
        <p:txBody>
          <a:bodyPr wrap="square">
            <a:spAutoFit/>
          </a:bodyPr>
          <a:lstStyle/>
          <a:p>
            <a:pPr algn="ctr"/>
            <a:r>
              <a:rPr lang="en-US" altLang="zh-CN" sz="1600" b="1" dirty="0">
                <a:solidFill>
                  <a:schemeClr val="bg1"/>
                </a:solidFill>
                <a:latin typeface="Calibri" panose="020F0502020204030204" pitchFamily="34" charset="0"/>
                <a:ea typeface="思源黑体 CN Normal" panose="020B0400000000000000" charset="-122"/>
                <a:cs typeface="Calibri" panose="020F0502020204030204" pitchFamily="34" charset="0"/>
              </a:rPr>
              <a:t>Unpresuming</a:t>
            </a:r>
          </a:p>
          <a:p>
            <a:pPr algn="ctr"/>
            <a:r>
              <a:rPr lang="en-US" altLang="zh-CN" sz="1600" b="1" dirty="0">
                <a:solidFill>
                  <a:schemeClr val="bg1"/>
                </a:solidFill>
                <a:latin typeface="Calibri" panose="020F0502020204030204" pitchFamily="34" charset="0"/>
                <a:ea typeface="思源黑体 CN Normal" panose="020B0400000000000000" charset="-122"/>
                <a:cs typeface="Calibri" panose="020F0502020204030204" pitchFamily="34" charset="0"/>
              </a:rPr>
              <a:t>Self-denying</a:t>
            </a:r>
          </a:p>
          <a:p>
            <a:pPr algn="ctr"/>
            <a:r>
              <a:rPr lang="en-US" altLang="zh-CN" sz="1600" b="1" dirty="0">
                <a:solidFill>
                  <a:schemeClr val="bg1"/>
                </a:solidFill>
                <a:latin typeface="Calibri" panose="020F0502020204030204" pitchFamily="34" charset="0"/>
                <a:ea typeface="思源黑体 CN Normal" panose="020B0400000000000000" charset="-122"/>
                <a:cs typeface="Calibri" panose="020F0502020204030204" pitchFamily="34" charset="0"/>
              </a:rPr>
              <a:t>Self-defeating</a:t>
            </a:r>
            <a:endParaRPr lang="zh-CN" altLang="en-US" sz="1600" b="1" dirty="0">
              <a:solidFill>
                <a:schemeClr val="bg1"/>
              </a:solidFill>
              <a:latin typeface="Calibri" panose="020F0502020204030204" pitchFamily="34" charset="0"/>
              <a:ea typeface="思源黑体 CN Normal" panose="020B0400000000000000" charset="-122"/>
              <a:cs typeface="Calibri" panose="020F0502020204030204" pitchFamily="34" charset="0"/>
            </a:endParaRPr>
          </a:p>
        </p:txBody>
      </p:sp>
      <p:sp>
        <p:nvSpPr>
          <p:cNvPr id="77" name="Shape 421">
            <a:extLst>
              <a:ext uri="{FF2B5EF4-FFF2-40B4-BE49-F238E27FC236}">
                <a16:creationId xmlns:a16="http://schemas.microsoft.com/office/drawing/2014/main" id="{5A7C3159-212E-4CF9-811B-7CBA367102BB}"/>
              </a:ext>
            </a:extLst>
          </p:cNvPr>
          <p:cNvSpPr/>
          <p:nvPr/>
        </p:nvSpPr>
        <p:spPr>
          <a:xfrm>
            <a:off x="922093" y="4177609"/>
            <a:ext cx="644364" cy="76915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chemeClr val="bg1">
              <a:lumMod val="95000"/>
            </a:schemeClr>
          </a:solidFill>
          <a:ln>
            <a:noFill/>
          </a:ln>
        </p:spPr>
        <p:txBody>
          <a:bodyPr vert="horz" wrap="square" lIns="0" tIns="0" rIns="0" bIns="0" numCol="1" anchor="ctr" anchorCtr="0" compatLnSpc="1"/>
          <a:lstStyle/>
          <a:p>
            <a:pPr algn="ctr"/>
            <a:r>
              <a:rPr lang="en-US" sz="2400" b="1" dirty="0">
                <a:solidFill>
                  <a:schemeClr val="accent2"/>
                </a:solidFill>
                <a:latin typeface="Calibri" panose="020F0502020204030204" pitchFamily="34" charset="0"/>
                <a:ea typeface="思源黑体 CN Normal" panose="020B0400000000000000" charset="-122"/>
                <a:cs typeface="Calibri" panose="020F0502020204030204" pitchFamily="34" charset="0"/>
              </a:rPr>
              <a:t>5B</a:t>
            </a:r>
            <a:endParaRPr sz="2400" b="1" dirty="0">
              <a:solidFill>
                <a:schemeClr val="accent2"/>
              </a:solidFill>
              <a:latin typeface="Calibri" panose="020F0502020204030204" pitchFamily="34" charset="0"/>
              <a:ea typeface="思源黑体 CN Normal" panose="020B0400000000000000" charset="-122"/>
              <a:cs typeface="Calibri" panose="020F0502020204030204" pitchFamily="34" charset="0"/>
            </a:endParaRPr>
          </a:p>
        </p:txBody>
      </p:sp>
      <p:sp>
        <p:nvSpPr>
          <p:cNvPr id="79" name="Shape 420">
            <a:extLst>
              <a:ext uri="{FF2B5EF4-FFF2-40B4-BE49-F238E27FC236}">
                <a16:creationId xmlns:a16="http://schemas.microsoft.com/office/drawing/2014/main" id="{4D5C70A4-ED84-4006-948A-EE4EEF9A1B8A}"/>
              </a:ext>
            </a:extLst>
          </p:cNvPr>
          <p:cNvSpPr/>
          <p:nvPr/>
        </p:nvSpPr>
        <p:spPr>
          <a:xfrm>
            <a:off x="6212726" y="4345276"/>
            <a:ext cx="1744454" cy="208228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chemeClr val="bg1">
              <a:lumMod val="95000"/>
            </a:schemeClr>
          </a:solidFill>
          <a:ln w="12700">
            <a:miter lim="400000"/>
          </a:ln>
        </p:spPr>
        <p:txBody>
          <a:bodyPr lIns="50800" tIns="50800" rIns="50800" bIns="50800" anchor="ctr"/>
          <a:lstStyle/>
          <a:p>
            <a:pPr>
              <a:defRPr sz="3200">
                <a:solidFill>
                  <a:srgbClr val="FFFFFF"/>
                </a:solidFill>
              </a:defRPr>
            </a:pPr>
            <a:endParaRPr sz="2400" b="1" dirty="0">
              <a:latin typeface="Calibri" panose="020F0502020204030204" pitchFamily="34" charset="0"/>
              <a:ea typeface="思源黑体 CN Normal" panose="020B0400000000000000" charset="-122"/>
              <a:cs typeface="Calibri" panose="020F0502020204030204" pitchFamily="34" charset="0"/>
            </a:endParaRPr>
          </a:p>
        </p:txBody>
      </p:sp>
      <p:sp>
        <p:nvSpPr>
          <p:cNvPr id="80" name="矩形 12">
            <a:extLst>
              <a:ext uri="{FF2B5EF4-FFF2-40B4-BE49-F238E27FC236}">
                <a16:creationId xmlns:a16="http://schemas.microsoft.com/office/drawing/2014/main" id="{74B2BDB5-B39A-4AD9-889B-6081DCD256CA}"/>
              </a:ext>
            </a:extLst>
          </p:cNvPr>
          <p:cNvSpPr/>
          <p:nvPr/>
        </p:nvSpPr>
        <p:spPr>
          <a:xfrm>
            <a:off x="6623420" y="4925804"/>
            <a:ext cx="931473" cy="369332"/>
          </a:xfrm>
          <a:prstGeom prst="rect">
            <a:avLst/>
          </a:prstGeom>
        </p:spPr>
        <p:txBody>
          <a:bodyPr wrap="none">
            <a:spAutoFit/>
          </a:bodyPr>
          <a:lstStyle/>
          <a:p>
            <a:pPr algn="ctr"/>
            <a:r>
              <a:rPr lang="en-US" altLang="zh-CN" b="1" u="sng" dirty="0">
                <a:solidFill>
                  <a:schemeClr val="tx2"/>
                </a:solidFill>
                <a:latin typeface="Calibri" panose="020F0502020204030204" pitchFamily="34" charset="0"/>
                <a:ea typeface="思源黑体 CN Normal" panose="020B0400000000000000" charset="-122"/>
                <a:cs typeface="Calibri" panose="020F0502020204030204" pitchFamily="34" charset="0"/>
              </a:rPr>
              <a:t>Retiring</a:t>
            </a:r>
            <a:endParaRPr lang="zh-CN" altLang="en-US" b="1" u="sng" dirty="0">
              <a:solidFill>
                <a:schemeClr val="tx2"/>
              </a:solidFill>
              <a:latin typeface="Calibri" panose="020F0502020204030204" pitchFamily="34" charset="0"/>
              <a:ea typeface="思源黑体 CN Normal" panose="020B0400000000000000" charset="-122"/>
              <a:cs typeface="Calibri" panose="020F0502020204030204" pitchFamily="34" charset="0"/>
            </a:endParaRPr>
          </a:p>
        </p:txBody>
      </p:sp>
      <p:sp>
        <p:nvSpPr>
          <p:cNvPr id="81" name="矩形 13">
            <a:extLst>
              <a:ext uri="{FF2B5EF4-FFF2-40B4-BE49-F238E27FC236}">
                <a16:creationId xmlns:a16="http://schemas.microsoft.com/office/drawing/2014/main" id="{7C756C71-80E9-4E4A-A187-6077AC35EFDA}"/>
              </a:ext>
            </a:extLst>
          </p:cNvPr>
          <p:cNvSpPr/>
          <p:nvPr/>
        </p:nvSpPr>
        <p:spPr>
          <a:xfrm>
            <a:off x="6476014" y="5279237"/>
            <a:ext cx="1226279" cy="830997"/>
          </a:xfrm>
          <a:prstGeom prst="rect">
            <a:avLst/>
          </a:prstGeom>
          <a:noFill/>
        </p:spPr>
        <p:txBody>
          <a:bodyPr wrap="square">
            <a:spAutoFit/>
          </a:bodyPr>
          <a:lstStyle/>
          <a:p>
            <a:pPr algn="ctr"/>
            <a:r>
              <a:rPr lang="en-US" altLang="zh-CN" sz="1600" b="1" dirty="0">
                <a:solidFill>
                  <a:schemeClr val="bg2">
                    <a:lumMod val="10000"/>
                  </a:schemeClr>
                </a:solidFill>
                <a:latin typeface="Calibri" panose="020F0502020204030204" pitchFamily="34" charset="0"/>
                <a:ea typeface="思源黑体 CN Normal" panose="020B0400000000000000" charset="-122"/>
                <a:cs typeface="Calibri" panose="020F0502020204030204" pitchFamily="34" charset="0"/>
              </a:rPr>
              <a:t>Reserved</a:t>
            </a:r>
          </a:p>
          <a:p>
            <a:pPr algn="ctr"/>
            <a:r>
              <a:rPr lang="en-US" altLang="zh-CN" sz="1600" b="1" dirty="0">
                <a:solidFill>
                  <a:schemeClr val="bg2">
                    <a:lumMod val="10000"/>
                  </a:schemeClr>
                </a:solidFill>
                <a:latin typeface="Calibri" panose="020F0502020204030204" pitchFamily="34" charset="0"/>
                <a:ea typeface="思源黑体 CN Normal" panose="020B0400000000000000" charset="-122"/>
                <a:cs typeface="Calibri" panose="020F0502020204030204" pitchFamily="34" charset="0"/>
              </a:rPr>
              <a:t>Aloof</a:t>
            </a:r>
          </a:p>
          <a:p>
            <a:pPr algn="ctr"/>
            <a:r>
              <a:rPr lang="en-US" altLang="zh-CN" sz="1600" b="1" dirty="0">
                <a:solidFill>
                  <a:schemeClr val="bg2">
                    <a:lumMod val="10000"/>
                  </a:schemeClr>
                </a:solidFill>
                <a:latin typeface="Calibri" panose="020F0502020204030204" pitchFamily="34" charset="0"/>
                <a:ea typeface="思源黑体 CN Normal" panose="020B0400000000000000" charset="-122"/>
                <a:cs typeface="Calibri" panose="020F0502020204030204" pitchFamily="34" charset="0"/>
              </a:rPr>
              <a:t>Solitary</a:t>
            </a:r>
            <a:endParaRPr lang="zh-CN" altLang="en-US" sz="1600" b="1" dirty="0">
              <a:solidFill>
                <a:schemeClr val="bg2">
                  <a:lumMod val="10000"/>
                </a:schemeClr>
              </a:solidFill>
              <a:latin typeface="Calibri" panose="020F0502020204030204" pitchFamily="34" charset="0"/>
              <a:ea typeface="思源黑体 CN Normal" panose="020B0400000000000000" charset="-122"/>
              <a:cs typeface="Calibri" panose="020F0502020204030204" pitchFamily="34" charset="0"/>
            </a:endParaRPr>
          </a:p>
        </p:txBody>
      </p:sp>
      <p:sp>
        <p:nvSpPr>
          <p:cNvPr id="82" name="Shape 421">
            <a:extLst>
              <a:ext uri="{FF2B5EF4-FFF2-40B4-BE49-F238E27FC236}">
                <a16:creationId xmlns:a16="http://schemas.microsoft.com/office/drawing/2014/main" id="{EF972B55-E5B2-4A98-A656-4FD5DC5029E4}"/>
              </a:ext>
            </a:extLst>
          </p:cNvPr>
          <p:cNvSpPr/>
          <p:nvPr/>
        </p:nvSpPr>
        <p:spPr>
          <a:xfrm>
            <a:off x="6762771" y="4204313"/>
            <a:ext cx="644364" cy="76915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chemeClr val="accent1"/>
          </a:solidFill>
          <a:ln>
            <a:noFill/>
          </a:ln>
        </p:spPr>
        <p:txBody>
          <a:bodyPr vert="horz" wrap="square" lIns="0" tIns="0" rIns="0" bIns="0" numCol="1" anchor="ctr" anchorCtr="0" compatLnSpc="1"/>
          <a:lstStyle/>
          <a:p>
            <a:pPr algn="ctr"/>
            <a:r>
              <a:rPr lang="en-US" sz="2400" b="1" dirty="0">
                <a:solidFill>
                  <a:schemeClr val="bg1"/>
                </a:solidFill>
                <a:latin typeface="Calibri" panose="020F0502020204030204" pitchFamily="34" charset="0"/>
                <a:ea typeface="思源黑体 CN Normal" panose="020B0400000000000000" charset="-122"/>
                <a:cs typeface="Calibri" panose="020F0502020204030204" pitchFamily="34" charset="0"/>
              </a:rPr>
              <a:t>8</a:t>
            </a:r>
            <a:endParaRPr sz="2400" b="1" dirty="0">
              <a:solidFill>
                <a:schemeClr val="bg1"/>
              </a:solidFill>
              <a:latin typeface="Calibri" panose="020F0502020204030204" pitchFamily="34" charset="0"/>
              <a:ea typeface="思源黑体 CN Normal" panose="020B0400000000000000" charset="-122"/>
              <a:cs typeface="Calibri" panose="020F0502020204030204" pitchFamily="34" charset="0"/>
            </a:endParaRPr>
          </a:p>
        </p:txBody>
      </p:sp>
      <p:sp>
        <p:nvSpPr>
          <p:cNvPr id="84" name="Shape 420">
            <a:extLst>
              <a:ext uri="{FF2B5EF4-FFF2-40B4-BE49-F238E27FC236}">
                <a16:creationId xmlns:a16="http://schemas.microsoft.com/office/drawing/2014/main" id="{B5861DF0-2491-48BC-9B1D-6F69F9E65C30}"/>
              </a:ext>
            </a:extLst>
          </p:cNvPr>
          <p:cNvSpPr/>
          <p:nvPr/>
        </p:nvSpPr>
        <p:spPr>
          <a:xfrm>
            <a:off x="4258477" y="4307623"/>
            <a:ext cx="1744454" cy="208228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chemeClr val="accent2"/>
          </a:solidFill>
          <a:ln w="12700">
            <a:miter lim="400000"/>
          </a:ln>
        </p:spPr>
        <p:txBody>
          <a:bodyPr lIns="50800" tIns="50800" rIns="50800" bIns="50800" anchor="ctr"/>
          <a:lstStyle/>
          <a:p>
            <a:pPr>
              <a:defRPr sz="3200">
                <a:solidFill>
                  <a:srgbClr val="FFFFFF"/>
                </a:solidFill>
              </a:defRPr>
            </a:pPr>
            <a:endParaRPr sz="2400" b="1" dirty="0">
              <a:latin typeface="Calibri" panose="020F0502020204030204" pitchFamily="34" charset="0"/>
              <a:ea typeface="思源黑体 CN Normal" panose="020B0400000000000000" charset="-122"/>
              <a:cs typeface="Calibri" panose="020F0502020204030204" pitchFamily="34" charset="0"/>
            </a:endParaRPr>
          </a:p>
        </p:txBody>
      </p:sp>
      <p:sp>
        <p:nvSpPr>
          <p:cNvPr id="85" name="矩形 12">
            <a:extLst>
              <a:ext uri="{FF2B5EF4-FFF2-40B4-BE49-F238E27FC236}">
                <a16:creationId xmlns:a16="http://schemas.microsoft.com/office/drawing/2014/main" id="{8C165AB4-F020-420A-8172-E5EDA324CC3F}"/>
              </a:ext>
            </a:extLst>
          </p:cNvPr>
          <p:cNvSpPr/>
          <p:nvPr/>
        </p:nvSpPr>
        <p:spPr>
          <a:xfrm>
            <a:off x="4647783" y="4935246"/>
            <a:ext cx="974241" cy="369332"/>
          </a:xfrm>
          <a:prstGeom prst="rect">
            <a:avLst/>
          </a:prstGeom>
          <a:solidFill>
            <a:schemeClr val="accent2"/>
          </a:solidFill>
        </p:spPr>
        <p:txBody>
          <a:bodyPr wrap="none">
            <a:spAutoFit/>
          </a:bodyPr>
          <a:lstStyle/>
          <a:p>
            <a:pPr algn="ctr"/>
            <a:r>
              <a:rPr lang="en-US" altLang="zh-CN" b="1" u="sng" dirty="0">
                <a:solidFill>
                  <a:schemeClr val="bg1"/>
                </a:solidFill>
                <a:latin typeface="Calibri" panose="020F0502020204030204" pitchFamily="34" charset="0"/>
                <a:ea typeface="思源黑体 CN Normal" panose="020B0400000000000000" charset="-122"/>
                <a:cs typeface="Calibri" panose="020F0502020204030204" pitchFamily="34" charset="0"/>
              </a:rPr>
              <a:t>Reticent</a:t>
            </a:r>
            <a:endParaRPr lang="zh-CN" altLang="en-US" b="1" u="sng" dirty="0">
              <a:solidFill>
                <a:schemeClr val="bg1"/>
              </a:solidFill>
              <a:latin typeface="Calibri" panose="020F0502020204030204" pitchFamily="34" charset="0"/>
              <a:ea typeface="思源黑体 CN Normal" panose="020B0400000000000000" charset="-122"/>
              <a:cs typeface="Calibri" panose="020F0502020204030204" pitchFamily="34" charset="0"/>
            </a:endParaRPr>
          </a:p>
        </p:txBody>
      </p:sp>
      <p:sp>
        <p:nvSpPr>
          <p:cNvPr id="86" name="矩形 13">
            <a:extLst>
              <a:ext uri="{FF2B5EF4-FFF2-40B4-BE49-F238E27FC236}">
                <a16:creationId xmlns:a16="http://schemas.microsoft.com/office/drawing/2014/main" id="{B5E2BC80-43E0-4C9C-A3DE-744C25186CCF}"/>
              </a:ext>
            </a:extLst>
          </p:cNvPr>
          <p:cNvSpPr/>
          <p:nvPr/>
        </p:nvSpPr>
        <p:spPr>
          <a:xfrm>
            <a:off x="4521765" y="5241584"/>
            <a:ext cx="1226279" cy="830997"/>
          </a:xfrm>
          <a:prstGeom prst="rect">
            <a:avLst/>
          </a:prstGeom>
          <a:noFill/>
        </p:spPr>
        <p:txBody>
          <a:bodyPr wrap="square">
            <a:spAutoFit/>
          </a:bodyPr>
          <a:lstStyle/>
          <a:p>
            <a:pPr algn="ctr"/>
            <a:r>
              <a:rPr lang="en-US" altLang="zh-CN" sz="1600" b="1" dirty="0">
                <a:solidFill>
                  <a:schemeClr val="bg1"/>
                </a:solidFill>
                <a:latin typeface="Calibri" panose="020F0502020204030204" pitchFamily="34" charset="0"/>
                <a:ea typeface="思源黑体 CN Normal" panose="020B0400000000000000" charset="-122"/>
                <a:cs typeface="Calibri" panose="020F0502020204030204" pitchFamily="34" charset="0"/>
              </a:rPr>
              <a:t>Circumspect</a:t>
            </a:r>
          </a:p>
          <a:p>
            <a:pPr algn="ctr"/>
            <a:r>
              <a:rPr lang="en-US" altLang="zh-CN" sz="1600" b="1" dirty="0">
                <a:solidFill>
                  <a:schemeClr val="bg1"/>
                </a:solidFill>
                <a:latin typeface="Calibri" panose="020F0502020204030204" pitchFamily="34" charset="0"/>
                <a:ea typeface="思源黑体 CN Normal" panose="020B0400000000000000" charset="-122"/>
                <a:cs typeface="Calibri" panose="020F0502020204030204" pitchFamily="34" charset="0"/>
              </a:rPr>
              <a:t>Inhibited</a:t>
            </a:r>
          </a:p>
          <a:p>
            <a:pPr algn="ctr"/>
            <a:r>
              <a:rPr lang="en-US" altLang="zh-CN" sz="1600" b="1" dirty="0">
                <a:solidFill>
                  <a:schemeClr val="bg1"/>
                </a:solidFill>
                <a:latin typeface="Calibri" panose="020F0502020204030204" pitchFamily="34" charset="0"/>
                <a:ea typeface="思源黑体 CN Normal" panose="020B0400000000000000" charset="-122"/>
                <a:cs typeface="Calibri" panose="020F0502020204030204" pitchFamily="34" charset="0"/>
              </a:rPr>
              <a:t>Withdrawn</a:t>
            </a:r>
            <a:endParaRPr lang="zh-CN" altLang="en-US" sz="1600" b="1" dirty="0">
              <a:solidFill>
                <a:schemeClr val="bg1"/>
              </a:solidFill>
              <a:latin typeface="Calibri" panose="020F0502020204030204" pitchFamily="34" charset="0"/>
              <a:ea typeface="思源黑体 CN Normal" panose="020B0400000000000000" charset="-122"/>
              <a:cs typeface="Calibri" panose="020F0502020204030204" pitchFamily="34" charset="0"/>
            </a:endParaRPr>
          </a:p>
        </p:txBody>
      </p:sp>
      <p:sp>
        <p:nvSpPr>
          <p:cNvPr id="87" name="Shape 421">
            <a:extLst>
              <a:ext uri="{FF2B5EF4-FFF2-40B4-BE49-F238E27FC236}">
                <a16:creationId xmlns:a16="http://schemas.microsoft.com/office/drawing/2014/main" id="{22D33DCB-6C9D-4D7F-A069-95C120BF44F6}"/>
              </a:ext>
            </a:extLst>
          </p:cNvPr>
          <p:cNvSpPr/>
          <p:nvPr/>
        </p:nvSpPr>
        <p:spPr>
          <a:xfrm>
            <a:off x="4808522" y="4204313"/>
            <a:ext cx="644364" cy="76915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chemeClr val="bg1">
              <a:lumMod val="95000"/>
            </a:schemeClr>
          </a:solidFill>
          <a:ln>
            <a:noFill/>
          </a:ln>
        </p:spPr>
        <p:txBody>
          <a:bodyPr vert="horz" wrap="square" lIns="0" tIns="0" rIns="0" bIns="0" numCol="1" anchor="ctr" anchorCtr="0" compatLnSpc="1"/>
          <a:lstStyle/>
          <a:p>
            <a:pPr algn="ctr"/>
            <a:r>
              <a:rPr lang="en-US" sz="2400" b="1" dirty="0">
                <a:solidFill>
                  <a:schemeClr val="accent2"/>
                </a:solidFill>
                <a:latin typeface="Calibri" panose="020F0502020204030204" pitchFamily="34" charset="0"/>
                <a:ea typeface="思源黑体 CN Normal" panose="020B0400000000000000" charset="-122"/>
                <a:cs typeface="Calibri" panose="020F0502020204030204" pitchFamily="34" charset="0"/>
              </a:rPr>
              <a:t>7</a:t>
            </a:r>
            <a:endParaRPr sz="2400" b="1" dirty="0">
              <a:solidFill>
                <a:schemeClr val="accent2"/>
              </a:solidFill>
              <a:latin typeface="Calibri" panose="020F0502020204030204" pitchFamily="34" charset="0"/>
              <a:ea typeface="思源黑体 CN Normal" panose="020B0400000000000000" charset="-122"/>
              <a:cs typeface="Calibri" panose="020F0502020204030204" pitchFamily="34" charset="0"/>
            </a:endParaRPr>
          </a:p>
        </p:txBody>
      </p:sp>
      <p:sp>
        <p:nvSpPr>
          <p:cNvPr id="89" name="Shape 420">
            <a:extLst>
              <a:ext uri="{FF2B5EF4-FFF2-40B4-BE49-F238E27FC236}">
                <a16:creationId xmlns:a16="http://schemas.microsoft.com/office/drawing/2014/main" id="{0CF8A272-4E05-42D5-916E-98128520B6B3}"/>
              </a:ext>
            </a:extLst>
          </p:cNvPr>
          <p:cNvSpPr/>
          <p:nvPr/>
        </p:nvSpPr>
        <p:spPr>
          <a:xfrm>
            <a:off x="10111230" y="2014229"/>
            <a:ext cx="1744454" cy="208228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chemeClr val="bg1">
              <a:lumMod val="95000"/>
            </a:schemeClr>
          </a:solidFill>
          <a:ln w="12700">
            <a:miter lim="400000"/>
          </a:ln>
        </p:spPr>
        <p:txBody>
          <a:bodyPr lIns="50800" tIns="50800" rIns="50800" bIns="50800" anchor="ctr"/>
          <a:lstStyle/>
          <a:p>
            <a:pPr>
              <a:defRPr sz="3200">
                <a:solidFill>
                  <a:srgbClr val="FFFFFF"/>
                </a:solidFill>
              </a:defRPr>
            </a:pPr>
            <a:endParaRPr sz="2400" b="1" dirty="0">
              <a:latin typeface="Calibri" panose="020F0502020204030204" pitchFamily="34" charset="0"/>
              <a:ea typeface="思源黑体 CN Normal" panose="020B0400000000000000" charset="-122"/>
              <a:cs typeface="Calibri" panose="020F0502020204030204" pitchFamily="34" charset="0"/>
            </a:endParaRPr>
          </a:p>
        </p:txBody>
      </p:sp>
      <p:sp>
        <p:nvSpPr>
          <p:cNvPr id="90" name="矩形 12">
            <a:extLst>
              <a:ext uri="{FF2B5EF4-FFF2-40B4-BE49-F238E27FC236}">
                <a16:creationId xmlns:a16="http://schemas.microsoft.com/office/drawing/2014/main" id="{3371544B-F15C-48ED-B8C0-2A60CA7346A5}"/>
              </a:ext>
            </a:extLst>
          </p:cNvPr>
          <p:cNvSpPr/>
          <p:nvPr/>
        </p:nvSpPr>
        <p:spPr>
          <a:xfrm>
            <a:off x="10442932" y="2635322"/>
            <a:ext cx="1141916" cy="369332"/>
          </a:xfrm>
          <a:prstGeom prst="rect">
            <a:avLst/>
          </a:prstGeom>
        </p:spPr>
        <p:txBody>
          <a:bodyPr wrap="none">
            <a:spAutoFit/>
          </a:bodyPr>
          <a:lstStyle/>
          <a:p>
            <a:pPr algn="ctr"/>
            <a:r>
              <a:rPr lang="en-US" altLang="zh-CN" b="1" u="sng" dirty="0">
                <a:solidFill>
                  <a:schemeClr val="tx2"/>
                </a:solidFill>
                <a:latin typeface="Calibri" panose="020F0502020204030204" pitchFamily="34" charset="0"/>
                <a:ea typeface="思源黑体 CN Normal" panose="020B0400000000000000" charset="-122"/>
                <a:cs typeface="Calibri" panose="020F0502020204030204" pitchFamily="34" charset="0"/>
              </a:rPr>
              <a:t>Aggrieved</a:t>
            </a:r>
            <a:endParaRPr lang="zh-CN" altLang="en-US" b="1" u="sng" dirty="0">
              <a:solidFill>
                <a:schemeClr val="tx2"/>
              </a:solidFill>
              <a:latin typeface="Calibri" panose="020F0502020204030204" pitchFamily="34" charset="0"/>
              <a:ea typeface="思源黑体 CN Normal" panose="020B0400000000000000" charset="-122"/>
              <a:cs typeface="Calibri" panose="020F0502020204030204" pitchFamily="34" charset="0"/>
            </a:endParaRPr>
          </a:p>
        </p:txBody>
      </p:sp>
      <p:sp>
        <p:nvSpPr>
          <p:cNvPr id="91" name="矩形 13">
            <a:extLst>
              <a:ext uri="{FF2B5EF4-FFF2-40B4-BE49-F238E27FC236}">
                <a16:creationId xmlns:a16="http://schemas.microsoft.com/office/drawing/2014/main" id="{064148AC-DE2E-4E2A-A1C4-704137ACDFCF}"/>
              </a:ext>
            </a:extLst>
          </p:cNvPr>
          <p:cNvSpPr/>
          <p:nvPr/>
        </p:nvSpPr>
        <p:spPr>
          <a:xfrm>
            <a:off x="10310674" y="2942778"/>
            <a:ext cx="1449631" cy="830997"/>
          </a:xfrm>
          <a:prstGeom prst="rect">
            <a:avLst/>
          </a:prstGeom>
        </p:spPr>
        <p:txBody>
          <a:bodyPr wrap="square">
            <a:spAutoFit/>
          </a:bodyPr>
          <a:lstStyle/>
          <a:p>
            <a:pPr algn="ctr"/>
            <a:r>
              <a:rPr lang="en-US" altLang="zh-CN" sz="1600" b="1" dirty="0">
                <a:solidFill>
                  <a:schemeClr val="bg2">
                    <a:lumMod val="10000"/>
                  </a:schemeClr>
                </a:solidFill>
                <a:latin typeface="Calibri" panose="020F0502020204030204" pitchFamily="34" charset="0"/>
                <a:ea typeface="思源黑体 CN Normal" panose="020B0400000000000000" charset="-122"/>
                <a:cs typeface="Calibri" panose="020F0502020204030204" pitchFamily="34" charset="0"/>
              </a:rPr>
              <a:t>Unpresuming</a:t>
            </a:r>
          </a:p>
          <a:p>
            <a:pPr algn="ctr"/>
            <a:r>
              <a:rPr lang="en-US" altLang="zh-CN" sz="1600" b="1" dirty="0">
                <a:solidFill>
                  <a:schemeClr val="bg2">
                    <a:lumMod val="10000"/>
                  </a:schemeClr>
                </a:solidFill>
                <a:latin typeface="Calibri" panose="020F0502020204030204" pitchFamily="34" charset="0"/>
                <a:ea typeface="思源黑体 CN Normal" panose="020B0400000000000000" charset="-122"/>
                <a:cs typeface="Calibri" panose="020F0502020204030204" pitchFamily="34" charset="0"/>
              </a:rPr>
              <a:t>Self-denying</a:t>
            </a:r>
          </a:p>
          <a:p>
            <a:pPr algn="ctr"/>
            <a:r>
              <a:rPr lang="en-US" altLang="zh-CN" sz="1600" b="1" dirty="0">
                <a:solidFill>
                  <a:schemeClr val="bg2">
                    <a:lumMod val="10000"/>
                  </a:schemeClr>
                </a:solidFill>
                <a:latin typeface="Calibri" panose="020F0502020204030204" pitchFamily="34" charset="0"/>
                <a:ea typeface="思源黑体 CN Normal" panose="020B0400000000000000" charset="-122"/>
                <a:cs typeface="Calibri" panose="020F0502020204030204" pitchFamily="34" charset="0"/>
              </a:rPr>
              <a:t>Self-defeating</a:t>
            </a:r>
          </a:p>
        </p:txBody>
      </p:sp>
      <p:sp>
        <p:nvSpPr>
          <p:cNvPr id="92" name="Shape 421">
            <a:extLst>
              <a:ext uri="{FF2B5EF4-FFF2-40B4-BE49-F238E27FC236}">
                <a16:creationId xmlns:a16="http://schemas.microsoft.com/office/drawing/2014/main" id="{54E01827-B6A0-4CF9-9AC8-F6FD37F74D63}"/>
              </a:ext>
            </a:extLst>
          </p:cNvPr>
          <p:cNvSpPr/>
          <p:nvPr/>
        </p:nvSpPr>
        <p:spPr>
          <a:xfrm>
            <a:off x="10661275" y="1873266"/>
            <a:ext cx="644364" cy="76915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chemeClr val="accent1"/>
          </a:solidFill>
          <a:ln>
            <a:noFill/>
          </a:ln>
        </p:spPr>
        <p:txBody>
          <a:bodyPr vert="horz" wrap="square" lIns="0" tIns="0" rIns="0" bIns="0" numCol="1" anchor="ctr" anchorCtr="0" compatLnSpc="1"/>
          <a:lstStyle/>
          <a:p>
            <a:pPr algn="ctr"/>
            <a:r>
              <a:rPr lang="en-US" sz="2400" b="1" dirty="0">
                <a:solidFill>
                  <a:schemeClr val="bg1"/>
                </a:solidFill>
                <a:latin typeface="Calibri" panose="020F0502020204030204" pitchFamily="34" charset="0"/>
                <a:ea typeface="思源黑体 CN Normal" panose="020B0400000000000000" charset="-122"/>
                <a:cs typeface="Calibri" panose="020F0502020204030204" pitchFamily="34" charset="0"/>
              </a:rPr>
              <a:t>5A</a:t>
            </a:r>
            <a:endParaRPr sz="2400" b="1" dirty="0">
              <a:solidFill>
                <a:schemeClr val="bg1"/>
              </a:solidFill>
              <a:latin typeface="Calibri" panose="020F0502020204030204" pitchFamily="34" charset="0"/>
              <a:ea typeface="思源黑体 CN Normal" panose="020B0400000000000000" charset="-122"/>
              <a:cs typeface="Calibri" panose="020F0502020204030204" pitchFamily="34" charset="0"/>
            </a:endParaRPr>
          </a:p>
        </p:txBody>
      </p:sp>
      <p:sp>
        <p:nvSpPr>
          <p:cNvPr id="94" name="Shape 420">
            <a:extLst>
              <a:ext uri="{FF2B5EF4-FFF2-40B4-BE49-F238E27FC236}">
                <a16:creationId xmlns:a16="http://schemas.microsoft.com/office/drawing/2014/main" id="{DDAEAE8E-F80F-4E30-9A0A-735A8CF0CA74}"/>
              </a:ext>
            </a:extLst>
          </p:cNvPr>
          <p:cNvSpPr/>
          <p:nvPr/>
        </p:nvSpPr>
        <p:spPr>
          <a:xfrm>
            <a:off x="8156980" y="2014229"/>
            <a:ext cx="1744454" cy="208228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chemeClr val="accent2"/>
          </a:solidFill>
          <a:ln w="12700">
            <a:miter lim="400000"/>
          </a:ln>
        </p:spPr>
        <p:txBody>
          <a:bodyPr lIns="50800" tIns="50800" rIns="50800" bIns="50800" anchor="ctr"/>
          <a:lstStyle/>
          <a:p>
            <a:pPr>
              <a:defRPr sz="3200">
                <a:solidFill>
                  <a:srgbClr val="FFFFFF"/>
                </a:solidFill>
              </a:defRPr>
            </a:pPr>
            <a:endParaRPr sz="2400" b="1" dirty="0">
              <a:latin typeface="Calibri" panose="020F0502020204030204" pitchFamily="34" charset="0"/>
              <a:ea typeface="思源黑体 CN Normal" panose="020B0400000000000000" charset="-122"/>
              <a:cs typeface="Calibri" panose="020F0502020204030204" pitchFamily="34" charset="0"/>
            </a:endParaRPr>
          </a:p>
        </p:txBody>
      </p:sp>
      <p:sp>
        <p:nvSpPr>
          <p:cNvPr id="95" name="矩形 12">
            <a:extLst>
              <a:ext uri="{FF2B5EF4-FFF2-40B4-BE49-F238E27FC236}">
                <a16:creationId xmlns:a16="http://schemas.microsoft.com/office/drawing/2014/main" id="{0BFE77A9-94F4-4B72-901B-F4FF3F410E95}"/>
              </a:ext>
            </a:extLst>
          </p:cNvPr>
          <p:cNvSpPr/>
          <p:nvPr/>
        </p:nvSpPr>
        <p:spPr>
          <a:xfrm>
            <a:off x="8189083" y="2635322"/>
            <a:ext cx="1741119" cy="369332"/>
          </a:xfrm>
          <a:prstGeom prst="rect">
            <a:avLst/>
          </a:prstGeom>
          <a:noFill/>
        </p:spPr>
        <p:txBody>
          <a:bodyPr wrap="none">
            <a:spAutoFit/>
          </a:bodyPr>
          <a:lstStyle/>
          <a:p>
            <a:pPr algn="ctr"/>
            <a:r>
              <a:rPr lang="en-US" altLang="zh-CN" b="1" u="sng" dirty="0">
                <a:solidFill>
                  <a:schemeClr val="bg1"/>
                </a:solidFill>
                <a:latin typeface="Calibri" panose="020F0502020204030204" pitchFamily="34" charset="0"/>
                <a:ea typeface="思源黑体 CN Normal" panose="020B0400000000000000" charset="-122"/>
                <a:cs typeface="Calibri" panose="020F0502020204030204" pitchFamily="34" charset="0"/>
              </a:rPr>
              <a:t>Accommodating</a:t>
            </a:r>
            <a:endParaRPr lang="zh-CN" altLang="en-US" b="1" u="sng" dirty="0">
              <a:solidFill>
                <a:schemeClr val="bg1"/>
              </a:solidFill>
              <a:latin typeface="Calibri" panose="020F0502020204030204" pitchFamily="34" charset="0"/>
              <a:ea typeface="思源黑体 CN Normal" panose="020B0400000000000000" charset="-122"/>
              <a:cs typeface="Calibri" panose="020F0502020204030204" pitchFamily="34" charset="0"/>
            </a:endParaRPr>
          </a:p>
        </p:txBody>
      </p:sp>
      <p:sp>
        <p:nvSpPr>
          <p:cNvPr id="96" name="矩形 13">
            <a:extLst>
              <a:ext uri="{FF2B5EF4-FFF2-40B4-BE49-F238E27FC236}">
                <a16:creationId xmlns:a16="http://schemas.microsoft.com/office/drawing/2014/main" id="{551F9230-FD74-4CAF-AB05-B7FFF7A8891E}"/>
              </a:ext>
            </a:extLst>
          </p:cNvPr>
          <p:cNvSpPr/>
          <p:nvPr/>
        </p:nvSpPr>
        <p:spPr>
          <a:xfrm>
            <a:off x="8435046" y="2930380"/>
            <a:ext cx="1226279" cy="830997"/>
          </a:xfrm>
          <a:prstGeom prst="rect">
            <a:avLst/>
          </a:prstGeom>
          <a:noFill/>
        </p:spPr>
        <p:txBody>
          <a:bodyPr wrap="square">
            <a:spAutoFit/>
          </a:bodyPr>
          <a:lstStyle/>
          <a:p>
            <a:pPr algn="ctr"/>
            <a:r>
              <a:rPr lang="en-US" altLang="zh-CN" sz="1600" b="1" dirty="0">
                <a:solidFill>
                  <a:schemeClr val="bg1"/>
                </a:solidFill>
                <a:latin typeface="Calibri" panose="020F0502020204030204" pitchFamily="34" charset="0"/>
                <a:ea typeface="思源黑体 CN Normal" panose="020B0400000000000000" charset="-122"/>
                <a:cs typeface="Calibri" panose="020F0502020204030204" pitchFamily="34" charset="0"/>
              </a:rPr>
              <a:t>Cooperative</a:t>
            </a:r>
          </a:p>
          <a:p>
            <a:pPr algn="ctr"/>
            <a:r>
              <a:rPr lang="en-US" altLang="zh-CN" sz="1600" b="1" dirty="0">
                <a:solidFill>
                  <a:schemeClr val="bg1"/>
                </a:solidFill>
                <a:latin typeface="Calibri" panose="020F0502020204030204" pitchFamily="34" charset="0"/>
                <a:ea typeface="思源黑体 CN Normal" panose="020B0400000000000000" charset="-122"/>
                <a:cs typeface="Calibri" panose="020F0502020204030204" pitchFamily="34" charset="0"/>
              </a:rPr>
              <a:t>Agreeable</a:t>
            </a:r>
          </a:p>
          <a:p>
            <a:pPr algn="ctr"/>
            <a:r>
              <a:rPr lang="en-US" altLang="zh-CN" sz="1600" b="1" dirty="0">
                <a:solidFill>
                  <a:schemeClr val="bg1"/>
                </a:solidFill>
                <a:latin typeface="Calibri" panose="020F0502020204030204" pitchFamily="34" charset="0"/>
                <a:ea typeface="思源黑体 CN Normal" panose="020B0400000000000000" charset="-122"/>
                <a:cs typeface="Calibri" panose="020F0502020204030204" pitchFamily="34" charset="0"/>
              </a:rPr>
              <a:t>Submissive</a:t>
            </a:r>
            <a:endParaRPr lang="zh-CN" altLang="en-US" sz="1600" b="1" dirty="0">
              <a:solidFill>
                <a:schemeClr val="bg1"/>
              </a:solidFill>
              <a:latin typeface="Calibri" panose="020F0502020204030204" pitchFamily="34" charset="0"/>
              <a:ea typeface="思源黑体 CN Normal" panose="020B0400000000000000" charset="-122"/>
              <a:cs typeface="Calibri" panose="020F0502020204030204" pitchFamily="34" charset="0"/>
            </a:endParaRPr>
          </a:p>
        </p:txBody>
      </p:sp>
      <p:sp>
        <p:nvSpPr>
          <p:cNvPr id="97" name="Shape 421">
            <a:extLst>
              <a:ext uri="{FF2B5EF4-FFF2-40B4-BE49-F238E27FC236}">
                <a16:creationId xmlns:a16="http://schemas.microsoft.com/office/drawing/2014/main" id="{2479C067-46E0-4DC5-873A-E26A728DDEBE}"/>
              </a:ext>
            </a:extLst>
          </p:cNvPr>
          <p:cNvSpPr/>
          <p:nvPr/>
        </p:nvSpPr>
        <p:spPr>
          <a:xfrm>
            <a:off x="8707025" y="1873266"/>
            <a:ext cx="644364" cy="76915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chemeClr val="bg1">
              <a:lumMod val="95000"/>
            </a:schemeClr>
          </a:solidFill>
          <a:ln>
            <a:noFill/>
          </a:ln>
        </p:spPr>
        <p:txBody>
          <a:bodyPr vert="horz" wrap="square" lIns="0" tIns="0" rIns="0" bIns="0" numCol="1" anchor="ctr" anchorCtr="0" compatLnSpc="1"/>
          <a:lstStyle/>
          <a:p>
            <a:pPr algn="ctr"/>
            <a:r>
              <a:rPr lang="en-US" sz="2400" b="1" dirty="0">
                <a:solidFill>
                  <a:schemeClr val="accent2"/>
                </a:solidFill>
                <a:latin typeface="Calibri" panose="020F0502020204030204" pitchFamily="34" charset="0"/>
                <a:ea typeface="思源黑体 CN Normal" panose="020B0400000000000000" charset="-122"/>
                <a:cs typeface="Calibri" panose="020F0502020204030204" pitchFamily="34" charset="0"/>
              </a:rPr>
              <a:t>4</a:t>
            </a:r>
            <a:endParaRPr sz="2400" b="1" dirty="0">
              <a:solidFill>
                <a:schemeClr val="accent2"/>
              </a:solidFill>
              <a:latin typeface="Calibri" panose="020F0502020204030204" pitchFamily="34" charset="0"/>
              <a:ea typeface="思源黑体 CN Normal" panose="020B0400000000000000" charset="-122"/>
              <a:cs typeface="Calibri" panose="020F0502020204030204" pitchFamily="34" charset="0"/>
            </a:endParaRPr>
          </a:p>
        </p:txBody>
      </p:sp>
      <p:sp>
        <p:nvSpPr>
          <p:cNvPr id="99" name="Shape 420">
            <a:extLst>
              <a:ext uri="{FF2B5EF4-FFF2-40B4-BE49-F238E27FC236}">
                <a16:creationId xmlns:a16="http://schemas.microsoft.com/office/drawing/2014/main" id="{3BC66D1B-D42E-4E60-867A-C425FE818186}"/>
              </a:ext>
            </a:extLst>
          </p:cNvPr>
          <p:cNvSpPr/>
          <p:nvPr/>
        </p:nvSpPr>
        <p:spPr>
          <a:xfrm>
            <a:off x="10123122" y="4304048"/>
            <a:ext cx="1744454" cy="208228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chemeClr val="bg1">
              <a:lumMod val="95000"/>
            </a:schemeClr>
          </a:solidFill>
          <a:ln w="12700">
            <a:miter lim="400000"/>
          </a:ln>
        </p:spPr>
        <p:txBody>
          <a:bodyPr lIns="50800" tIns="50800" rIns="50800" bIns="50800" anchor="ctr"/>
          <a:lstStyle/>
          <a:p>
            <a:pPr>
              <a:defRPr sz="3200">
                <a:solidFill>
                  <a:srgbClr val="FFFFFF"/>
                </a:solidFill>
              </a:defRPr>
            </a:pPr>
            <a:endParaRPr sz="2400" b="1" dirty="0">
              <a:latin typeface="Calibri" panose="020F0502020204030204" pitchFamily="34" charset="0"/>
              <a:ea typeface="思源黑体 CN Normal" panose="020B0400000000000000" charset="-122"/>
              <a:cs typeface="Calibri" panose="020F0502020204030204" pitchFamily="34" charset="0"/>
            </a:endParaRPr>
          </a:p>
        </p:txBody>
      </p:sp>
      <p:sp>
        <p:nvSpPr>
          <p:cNvPr id="100" name="矩形 12">
            <a:extLst>
              <a:ext uri="{FF2B5EF4-FFF2-40B4-BE49-F238E27FC236}">
                <a16:creationId xmlns:a16="http://schemas.microsoft.com/office/drawing/2014/main" id="{676C10C4-BA96-454A-A5B5-D5B3BF761817}"/>
              </a:ext>
            </a:extLst>
          </p:cNvPr>
          <p:cNvSpPr/>
          <p:nvPr/>
        </p:nvSpPr>
        <p:spPr>
          <a:xfrm>
            <a:off x="10599826" y="4884576"/>
            <a:ext cx="799450" cy="369332"/>
          </a:xfrm>
          <a:prstGeom prst="rect">
            <a:avLst/>
          </a:prstGeom>
        </p:spPr>
        <p:txBody>
          <a:bodyPr wrap="none">
            <a:spAutoFit/>
          </a:bodyPr>
          <a:lstStyle/>
          <a:p>
            <a:pPr algn="ctr"/>
            <a:r>
              <a:rPr lang="en-US" altLang="zh-CN" b="1" u="sng" dirty="0">
                <a:solidFill>
                  <a:schemeClr val="tx2"/>
                </a:solidFill>
                <a:latin typeface="Calibri" panose="020F0502020204030204" pitchFamily="34" charset="0"/>
                <a:ea typeface="思源黑体 CN Normal" panose="020B0400000000000000" charset="-122"/>
                <a:cs typeface="Calibri" panose="020F0502020204030204" pitchFamily="34" charset="0"/>
              </a:rPr>
              <a:t>Erratic</a:t>
            </a:r>
            <a:endParaRPr lang="zh-CN" altLang="en-US" b="1" u="sng" dirty="0">
              <a:solidFill>
                <a:schemeClr val="tx2"/>
              </a:solidFill>
              <a:latin typeface="Calibri" panose="020F0502020204030204" pitchFamily="34" charset="0"/>
              <a:ea typeface="思源黑体 CN Normal" panose="020B0400000000000000" charset="-122"/>
              <a:cs typeface="Calibri" panose="020F0502020204030204" pitchFamily="34" charset="0"/>
            </a:endParaRPr>
          </a:p>
        </p:txBody>
      </p:sp>
      <p:sp>
        <p:nvSpPr>
          <p:cNvPr id="101" name="矩形 13">
            <a:extLst>
              <a:ext uri="{FF2B5EF4-FFF2-40B4-BE49-F238E27FC236}">
                <a16:creationId xmlns:a16="http://schemas.microsoft.com/office/drawing/2014/main" id="{ACA8C319-FC89-4770-94C6-A0BB47B041F2}"/>
              </a:ext>
            </a:extLst>
          </p:cNvPr>
          <p:cNvSpPr/>
          <p:nvPr/>
        </p:nvSpPr>
        <p:spPr>
          <a:xfrm>
            <a:off x="10397229" y="5259461"/>
            <a:ext cx="1226279" cy="584775"/>
          </a:xfrm>
          <a:prstGeom prst="rect">
            <a:avLst/>
          </a:prstGeom>
          <a:noFill/>
        </p:spPr>
        <p:txBody>
          <a:bodyPr wrap="square">
            <a:spAutoFit/>
          </a:bodyPr>
          <a:lstStyle/>
          <a:p>
            <a:pPr algn="ctr"/>
            <a:r>
              <a:rPr lang="en-US" altLang="zh-CN" sz="1600" b="1" dirty="0">
                <a:solidFill>
                  <a:schemeClr val="bg2">
                    <a:lumMod val="10000"/>
                  </a:schemeClr>
                </a:solidFill>
                <a:latin typeface="Calibri" panose="020F0502020204030204" pitchFamily="34" charset="0"/>
                <a:ea typeface="思源黑体 CN Normal" panose="020B0400000000000000" charset="-122"/>
                <a:cs typeface="Calibri" panose="020F0502020204030204" pitchFamily="34" charset="0"/>
              </a:rPr>
              <a:t>Unstable</a:t>
            </a:r>
          </a:p>
          <a:p>
            <a:pPr algn="ctr"/>
            <a:r>
              <a:rPr lang="en-US" altLang="zh-CN" sz="1600" b="1" dirty="0">
                <a:solidFill>
                  <a:schemeClr val="bg2">
                    <a:lumMod val="10000"/>
                  </a:schemeClr>
                </a:solidFill>
                <a:latin typeface="Calibri" panose="020F0502020204030204" pitchFamily="34" charset="0"/>
                <a:ea typeface="思源黑体 CN Normal" panose="020B0400000000000000" charset="-122"/>
                <a:cs typeface="Calibri" panose="020F0502020204030204" pitchFamily="34" charset="0"/>
              </a:rPr>
              <a:t>Borderline</a:t>
            </a:r>
            <a:endParaRPr lang="zh-CN" altLang="en-US" sz="1600" b="1" dirty="0">
              <a:solidFill>
                <a:schemeClr val="bg2">
                  <a:lumMod val="10000"/>
                </a:schemeClr>
              </a:solidFill>
              <a:latin typeface="Calibri" panose="020F0502020204030204" pitchFamily="34" charset="0"/>
              <a:ea typeface="思源黑体 CN Normal" panose="020B0400000000000000" charset="-122"/>
              <a:cs typeface="Calibri" panose="020F0502020204030204" pitchFamily="34" charset="0"/>
            </a:endParaRPr>
          </a:p>
        </p:txBody>
      </p:sp>
      <p:sp>
        <p:nvSpPr>
          <p:cNvPr id="102" name="Shape 421">
            <a:extLst>
              <a:ext uri="{FF2B5EF4-FFF2-40B4-BE49-F238E27FC236}">
                <a16:creationId xmlns:a16="http://schemas.microsoft.com/office/drawing/2014/main" id="{B9E16AC3-4941-470B-98A7-2F1D48CE01C4}"/>
              </a:ext>
            </a:extLst>
          </p:cNvPr>
          <p:cNvSpPr/>
          <p:nvPr/>
        </p:nvSpPr>
        <p:spPr>
          <a:xfrm>
            <a:off x="10673167" y="4163084"/>
            <a:ext cx="644364" cy="76915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chemeClr val="accent1"/>
          </a:solidFill>
          <a:ln>
            <a:noFill/>
          </a:ln>
        </p:spPr>
        <p:txBody>
          <a:bodyPr vert="horz" wrap="square" lIns="0" tIns="0" rIns="0" bIns="0" numCol="1" anchor="ctr" anchorCtr="0" compatLnSpc="1"/>
          <a:lstStyle/>
          <a:p>
            <a:pPr algn="ctr"/>
            <a:r>
              <a:rPr lang="en-US" sz="2400" b="1" dirty="0">
                <a:solidFill>
                  <a:schemeClr val="bg1"/>
                </a:solidFill>
                <a:latin typeface="Calibri" panose="020F0502020204030204" pitchFamily="34" charset="0"/>
                <a:ea typeface="思源黑体 CN Normal" panose="020B0400000000000000" charset="-122"/>
                <a:cs typeface="Calibri" panose="020F0502020204030204" pitchFamily="34" charset="0"/>
              </a:rPr>
              <a:t>0</a:t>
            </a:r>
            <a:endParaRPr sz="2400" b="1" dirty="0">
              <a:solidFill>
                <a:schemeClr val="bg1"/>
              </a:solidFill>
              <a:latin typeface="Calibri" panose="020F0502020204030204" pitchFamily="34" charset="0"/>
              <a:ea typeface="思源黑体 CN Normal" panose="020B0400000000000000" charset="-122"/>
              <a:cs typeface="Calibri" panose="020F0502020204030204" pitchFamily="34" charset="0"/>
            </a:endParaRPr>
          </a:p>
        </p:txBody>
      </p:sp>
      <p:sp>
        <p:nvSpPr>
          <p:cNvPr id="104" name="Shape 420">
            <a:extLst>
              <a:ext uri="{FF2B5EF4-FFF2-40B4-BE49-F238E27FC236}">
                <a16:creationId xmlns:a16="http://schemas.microsoft.com/office/drawing/2014/main" id="{DEC45172-0983-4883-8715-53F9D96AB71B}"/>
              </a:ext>
            </a:extLst>
          </p:cNvPr>
          <p:cNvSpPr/>
          <p:nvPr/>
        </p:nvSpPr>
        <p:spPr>
          <a:xfrm>
            <a:off x="8168873" y="4304048"/>
            <a:ext cx="1744454" cy="208228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chemeClr val="accent2"/>
          </a:solidFill>
          <a:ln w="12700">
            <a:miter lim="400000"/>
          </a:ln>
        </p:spPr>
        <p:txBody>
          <a:bodyPr lIns="50800" tIns="50800" rIns="50800" bIns="50800" anchor="ctr"/>
          <a:lstStyle/>
          <a:p>
            <a:pPr>
              <a:defRPr sz="3200">
                <a:solidFill>
                  <a:srgbClr val="FFFFFF"/>
                </a:solidFill>
              </a:defRPr>
            </a:pPr>
            <a:endParaRPr sz="2400" b="1" dirty="0">
              <a:latin typeface="Calibri" panose="020F0502020204030204" pitchFamily="34" charset="0"/>
              <a:ea typeface="思源黑体 CN Normal" panose="020B0400000000000000" charset="-122"/>
              <a:cs typeface="Calibri" panose="020F0502020204030204" pitchFamily="34" charset="0"/>
            </a:endParaRPr>
          </a:p>
        </p:txBody>
      </p:sp>
      <p:sp>
        <p:nvSpPr>
          <p:cNvPr id="105" name="矩形 12">
            <a:extLst>
              <a:ext uri="{FF2B5EF4-FFF2-40B4-BE49-F238E27FC236}">
                <a16:creationId xmlns:a16="http://schemas.microsoft.com/office/drawing/2014/main" id="{59716F33-798A-4131-96B4-C7E04E679E4C}"/>
              </a:ext>
            </a:extLst>
          </p:cNvPr>
          <p:cNvSpPr/>
          <p:nvPr/>
        </p:nvSpPr>
        <p:spPr>
          <a:xfrm>
            <a:off x="8436162" y="4884576"/>
            <a:ext cx="1218282" cy="369332"/>
          </a:xfrm>
          <a:prstGeom prst="rect">
            <a:avLst/>
          </a:prstGeom>
          <a:solidFill>
            <a:schemeClr val="accent2"/>
          </a:solidFill>
        </p:spPr>
        <p:txBody>
          <a:bodyPr wrap="none">
            <a:spAutoFit/>
          </a:bodyPr>
          <a:lstStyle/>
          <a:p>
            <a:pPr algn="ctr"/>
            <a:r>
              <a:rPr lang="en-US" altLang="zh-CN" b="1" u="sng" dirty="0">
                <a:solidFill>
                  <a:schemeClr val="bg1"/>
                </a:solidFill>
                <a:latin typeface="Calibri" panose="020F0502020204030204" pitchFamily="34" charset="0"/>
                <a:ea typeface="思源黑体 CN Normal" panose="020B0400000000000000" charset="-122"/>
                <a:cs typeface="Calibri" panose="020F0502020204030204" pitchFamily="34" charset="0"/>
              </a:rPr>
              <a:t>Distrusting</a:t>
            </a:r>
            <a:endParaRPr lang="zh-CN" altLang="en-US" b="1" u="sng" dirty="0">
              <a:solidFill>
                <a:schemeClr val="bg1"/>
              </a:solidFill>
              <a:latin typeface="Calibri" panose="020F0502020204030204" pitchFamily="34" charset="0"/>
              <a:ea typeface="思源黑体 CN Normal" panose="020B0400000000000000" charset="-122"/>
              <a:cs typeface="Calibri" panose="020F0502020204030204" pitchFamily="34" charset="0"/>
            </a:endParaRPr>
          </a:p>
        </p:txBody>
      </p:sp>
      <p:sp>
        <p:nvSpPr>
          <p:cNvPr id="106" name="矩形 13">
            <a:extLst>
              <a:ext uri="{FF2B5EF4-FFF2-40B4-BE49-F238E27FC236}">
                <a16:creationId xmlns:a16="http://schemas.microsoft.com/office/drawing/2014/main" id="{5F61D440-EF47-4335-BAB0-E92679BF51D7}"/>
              </a:ext>
            </a:extLst>
          </p:cNvPr>
          <p:cNvSpPr/>
          <p:nvPr/>
        </p:nvSpPr>
        <p:spPr>
          <a:xfrm>
            <a:off x="8442980" y="5259461"/>
            <a:ext cx="1226279" cy="584775"/>
          </a:xfrm>
          <a:prstGeom prst="rect">
            <a:avLst/>
          </a:prstGeom>
          <a:noFill/>
        </p:spPr>
        <p:txBody>
          <a:bodyPr wrap="square">
            <a:spAutoFit/>
          </a:bodyPr>
          <a:lstStyle/>
          <a:p>
            <a:pPr algn="ctr"/>
            <a:r>
              <a:rPr lang="en-US" altLang="zh-CN" sz="1600" b="1" dirty="0">
                <a:solidFill>
                  <a:schemeClr val="bg1"/>
                </a:solidFill>
                <a:latin typeface="Calibri" panose="020F0502020204030204" pitchFamily="34" charset="0"/>
                <a:ea typeface="思源黑体 CN Normal" panose="020B0400000000000000" charset="-122"/>
                <a:cs typeface="Calibri" panose="020F0502020204030204" pitchFamily="34" charset="0"/>
              </a:rPr>
              <a:t>Suspicious</a:t>
            </a:r>
          </a:p>
          <a:p>
            <a:pPr algn="ctr"/>
            <a:r>
              <a:rPr lang="en-US" altLang="zh-CN" sz="1600" b="1" dirty="0">
                <a:solidFill>
                  <a:schemeClr val="bg1"/>
                </a:solidFill>
                <a:latin typeface="Calibri" panose="020F0502020204030204" pitchFamily="34" charset="0"/>
                <a:ea typeface="思源黑体 CN Normal" panose="020B0400000000000000" charset="-122"/>
                <a:cs typeface="Calibri" panose="020F0502020204030204" pitchFamily="34" charset="0"/>
              </a:rPr>
              <a:t>Paranoid</a:t>
            </a:r>
            <a:endParaRPr lang="zh-CN" altLang="en-US" sz="1600" b="1" dirty="0">
              <a:solidFill>
                <a:schemeClr val="bg1"/>
              </a:solidFill>
              <a:latin typeface="Calibri" panose="020F0502020204030204" pitchFamily="34" charset="0"/>
              <a:ea typeface="思源黑体 CN Normal" panose="020B0400000000000000" charset="-122"/>
              <a:cs typeface="Calibri" panose="020F0502020204030204" pitchFamily="34" charset="0"/>
            </a:endParaRPr>
          </a:p>
        </p:txBody>
      </p:sp>
      <p:sp>
        <p:nvSpPr>
          <p:cNvPr id="107" name="Shape 421">
            <a:extLst>
              <a:ext uri="{FF2B5EF4-FFF2-40B4-BE49-F238E27FC236}">
                <a16:creationId xmlns:a16="http://schemas.microsoft.com/office/drawing/2014/main" id="{50E88520-8333-47F9-8C53-70521421C9E2}"/>
              </a:ext>
            </a:extLst>
          </p:cNvPr>
          <p:cNvSpPr/>
          <p:nvPr/>
        </p:nvSpPr>
        <p:spPr>
          <a:xfrm>
            <a:off x="8718918" y="4163084"/>
            <a:ext cx="644364" cy="76915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chemeClr val="bg1">
              <a:lumMod val="95000"/>
            </a:schemeClr>
          </a:solidFill>
          <a:ln>
            <a:noFill/>
          </a:ln>
        </p:spPr>
        <p:txBody>
          <a:bodyPr vert="horz" wrap="square" lIns="0" tIns="0" rIns="0" bIns="0" numCol="1" anchor="ctr" anchorCtr="0" compatLnSpc="1"/>
          <a:lstStyle/>
          <a:p>
            <a:pPr algn="ctr"/>
            <a:r>
              <a:rPr lang="en-US" sz="2400" b="1" dirty="0">
                <a:solidFill>
                  <a:schemeClr val="accent2"/>
                </a:solidFill>
                <a:latin typeface="Calibri" panose="020F0502020204030204" pitchFamily="34" charset="0"/>
                <a:ea typeface="思源黑体 CN Normal" panose="020B0400000000000000" charset="-122"/>
                <a:cs typeface="Calibri" panose="020F0502020204030204" pitchFamily="34" charset="0"/>
              </a:rPr>
              <a:t>9</a:t>
            </a:r>
            <a:endParaRPr sz="2400" b="1" dirty="0">
              <a:solidFill>
                <a:schemeClr val="accent2"/>
              </a:solidFill>
              <a:latin typeface="Calibri" panose="020F0502020204030204" pitchFamily="34" charset="0"/>
              <a:ea typeface="思源黑体 CN Normal" panose="020B0400000000000000" charset="-122"/>
              <a:cs typeface="Calibri" panose="020F0502020204030204" pitchFamily="34" charset="0"/>
            </a:endParaRPr>
          </a:p>
        </p:txBody>
      </p:sp>
    </p:spTree>
    <p:extLst>
      <p:ext uri="{BB962C8B-B14F-4D97-AF65-F5344CB8AC3E}">
        <p14:creationId xmlns:p14="http://schemas.microsoft.com/office/powerpoint/2010/main" val="10316095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2">
            <a:extLst>
              <a:ext uri="{FF2B5EF4-FFF2-40B4-BE49-F238E27FC236}">
                <a16:creationId xmlns:a16="http://schemas.microsoft.com/office/drawing/2014/main" id="{C26D2A91-6A1E-46EE-8421-6B69EB25D3D9}"/>
              </a:ext>
            </a:extLst>
          </p:cNvPr>
          <p:cNvGrpSpPr/>
          <p:nvPr/>
        </p:nvGrpSpPr>
        <p:grpSpPr>
          <a:xfrm>
            <a:off x="0" y="0"/>
            <a:ext cx="12192000" cy="6858000"/>
            <a:chOff x="0" y="0"/>
            <a:chExt cx="19200" cy="10800"/>
          </a:xfrm>
        </p:grpSpPr>
        <p:grpSp>
          <p:nvGrpSpPr>
            <p:cNvPr id="35" name="组合 1">
              <a:extLst>
                <a:ext uri="{FF2B5EF4-FFF2-40B4-BE49-F238E27FC236}">
                  <a16:creationId xmlns:a16="http://schemas.microsoft.com/office/drawing/2014/main" id="{2DF9097C-E7AE-4560-9EB4-A3B22B5A9DEE}"/>
                </a:ext>
              </a:extLst>
            </p:cNvPr>
            <p:cNvGrpSpPr/>
            <p:nvPr userDrawn="1"/>
          </p:nvGrpSpPr>
          <p:grpSpPr>
            <a:xfrm>
              <a:off x="0" y="0"/>
              <a:ext cx="19200" cy="10800"/>
              <a:chOff x="0" y="0"/>
              <a:chExt cx="19200" cy="10800"/>
            </a:xfrm>
          </p:grpSpPr>
          <p:sp>
            <p:nvSpPr>
              <p:cNvPr id="37" name="流程图: 手动输入 9">
                <a:extLst>
                  <a:ext uri="{FF2B5EF4-FFF2-40B4-BE49-F238E27FC236}">
                    <a16:creationId xmlns:a16="http://schemas.microsoft.com/office/drawing/2014/main" id="{0EAA6A05-31A5-4DF1-B538-D0CF9C1436E1}"/>
                  </a:ext>
                </a:extLst>
              </p:cNvPr>
              <p:cNvSpPr/>
              <p:nvPr userDrawn="1"/>
            </p:nvSpPr>
            <p:spPr>
              <a:xfrm rot="16200000" flipV="1">
                <a:off x="1377" y="-1377"/>
                <a:ext cx="10800" cy="13554"/>
              </a:xfrm>
              <a:prstGeom prst="flowChartManualInp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思源黑体 CN Normal" panose="020B0400000000000000" charset="-122"/>
                </a:endParaRPr>
              </a:p>
            </p:txBody>
          </p:sp>
          <p:sp>
            <p:nvSpPr>
              <p:cNvPr id="38" name="流程图: 手动输入 20">
                <a:extLst>
                  <a:ext uri="{FF2B5EF4-FFF2-40B4-BE49-F238E27FC236}">
                    <a16:creationId xmlns:a16="http://schemas.microsoft.com/office/drawing/2014/main" id="{52FCC8D4-6EB0-4E73-AEC1-BC146D68D1EA}"/>
                  </a:ext>
                </a:extLst>
              </p:cNvPr>
              <p:cNvSpPr/>
              <p:nvPr userDrawn="1"/>
            </p:nvSpPr>
            <p:spPr>
              <a:xfrm rot="16200000" flipH="1">
                <a:off x="7114" y="-1286"/>
                <a:ext cx="10800" cy="13373"/>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1" fmla="*/ 0 w 10000"/>
                  <a:gd name="connsiteY0-2" fmla="*/ 3616 h 10000"/>
                  <a:gd name="connsiteX1-3" fmla="*/ 10000 w 10000"/>
                  <a:gd name="connsiteY1-4" fmla="*/ 0 h 10000"/>
                  <a:gd name="connsiteX2-5" fmla="*/ 10000 w 10000"/>
                  <a:gd name="connsiteY2-6" fmla="*/ 10000 h 10000"/>
                  <a:gd name="connsiteX3-7" fmla="*/ 0 w 10000"/>
                  <a:gd name="connsiteY3-8" fmla="*/ 10000 h 10000"/>
                  <a:gd name="connsiteX4-9" fmla="*/ 0 w 10000"/>
                  <a:gd name="connsiteY4-10" fmla="*/ 3616 h 10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10000">
                    <a:moveTo>
                      <a:pt x="0" y="3616"/>
                    </a:moveTo>
                    <a:lnTo>
                      <a:pt x="10000" y="0"/>
                    </a:lnTo>
                    <a:lnTo>
                      <a:pt x="10000" y="10000"/>
                    </a:lnTo>
                    <a:lnTo>
                      <a:pt x="0" y="10000"/>
                    </a:lnTo>
                    <a:lnTo>
                      <a:pt x="0" y="3616"/>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思源黑体 CN Normal" panose="020B0400000000000000" charset="-122"/>
                </a:endParaRPr>
              </a:p>
            </p:txBody>
          </p:sp>
        </p:grpSp>
        <p:sp>
          <p:nvSpPr>
            <p:cNvPr id="36" name="矩形 11">
              <a:extLst>
                <a:ext uri="{FF2B5EF4-FFF2-40B4-BE49-F238E27FC236}">
                  <a16:creationId xmlns:a16="http://schemas.microsoft.com/office/drawing/2014/main" id="{1266F087-4CB4-48CA-8FCA-291C6F437286}"/>
                </a:ext>
              </a:extLst>
            </p:cNvPr>
            <p:cNvSpPr/>
            <p:nvPr userDrawn="1"/>
          </p:nvSpPr>
          <p:spPr>
            <a:xfrm>
              <a:off x="390" y="330"/>
              <a:ext cx="18495" cy="10170"/>
            </a:xfrm>
            <a:prstGeom prst="rect">
              <a:avLst/>
            </a:prstGeom>
            <a:pattFill prst="wdUpDiag">
              <a:fgClr>
                <a:srgbClr val="F8FCFE"/>
              </a:fgClr>
              <a:bgClr>
                <a:schemeClr val="bg1"/>
              </a:bgClr>
            </a:patt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思源黑体 CN Normal" panose="020B0400000000000000" charset="-122"/>
              </a:endParaRPr>
            </a:p>
          </p:txBody>
        </p:sp>
      </p:grpSp>
      <p:sp>
        <p:nvSpPr>
          <p:cNvPr id="17" name="矩形 16"/>
          <p:cNvSpPr/>
          <p:nvPr/>
        </p:nvSpPr>
        <p:spPr>
          <a:xfrm>
            <a:off x="2556980" y="293757"/>
            <a:ext cx="7085273" cy="707886"/>
          </a:xfrm>
          <a:prstGeom prst="rect">
            <a:avLst/>
          </a:prstGeom>
        </p:spPr>
        <p:txBody>
          <a:bodyPr wrap="none">
            <a:spAutoFit/>
          </a:bodyPr>
          <a:lstStyle/>
          <a:p>
            <a:r>
              <a:rPr lang="en-US" sz="4000" b="1" dirty="0">
                <a:solidFill>
                  <a:schemeClr val="accent5"/>
                </a:solidFill>
                <a:latin typeface="Calibri" panose="020F0502020204030204" pitchFamily="34" charset="0"/>
                <a:cs typeface="Calibri" panose="020F0502020204030204" pitchFamily="34" charset="0"/>
              </a:rPr>
              <a:t>MIDC Score Sheet for Xi Jinping</a:t>
            </a:r>
            <a:endParaRPr lang="zh-CN" altLang="en-US" sz="4000" b="1" dirty="0">
              <a:solidFill>
                <a:schemeClr val="accent5"/>
              </a:solidFill>
              <a:latin typeface="Calibri" panose="020F0502020204030204" pitchFamily="34" charset="0"/>
              <a:ea typeface="思源黑体 CN Normal" panose="020B0400000000000000" charset="-122"/>
              <a:cs typeface="Calibri" panose="020F0502020204030204" pitchFamily="34" charset="0"/>
            </a:endParaRPr>
          </a:p>
        </p:txBody>
      </p:sp>
      <p:cxnSp>
        <p:nvCxnSpPr>
          <p:cNvPr id="40" name="Straight Connector 39">
            <a:extLst>
              <a:ext uri="{FF2B5EF4-FFF2-40B4-BE49-F238E27FC236}">
                <a16:creationId xmlns:a16="http://schemas.microsoft.com/office/drawing/2014/main" id="{7278822D-AE23-4BC5-8C1B-56A51E8498C2}"/>
              </a:ext>
            </a:extLst>
          </p:cNvPr>
          <p:cNvCxnSpPr/>
          <p:nvPr/>
        </p:nvCxnSpPr>
        <p:spPr>
          <a:xfrm>
            <a:off x="723900" y="1085850"/>
            <a:ext cx="10912196" cy="0"/>
          </a:xfrm>
          <a:prstGeom prst="line">
            <a:avLst/>
          </a:prstGeom>
          <a:ln w="38100"/>
        </p:spPr>
        <p:style>
          <a:lnRef idx="1">
            <a:schemeClr val="accent2"/>
          </a:lnRef>
          <a:fillRef idx="0">
            <a:schemeClr val="accent2"/>
          </a:fillRef>
          <a:effectRef idx="0">
            <a:schemeClr val="accent2"/>
          </a:effectRef>
          <a:fontRef idx="minor">
            <a:schemeClr val="tx1"/>
          </a:fontRef>
        </p:style>
      </p:cxnSp>
      <p:pic>
        <p:nvPicPr>
          <p:cNvPr id="3" name="Picture 2" descr="A picture containing text, receipt&#10;&#10;Description automatically generated">
            <a:extLst>
              <a:ext uri="{FF2B5EF4-FFF2-40B4-BE49-F238E27FC236}">
                <a16:creationId xmlns:a16="http://schemas.microsoft.com/office/drawing/2014/main" id="{42FAB7EE-5D28-4417-A0E3-E28601602C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5345" y="1316355"/>
            <a:ext cx="7241310" cy="5120640"/>
          </a:xfrm>
          <a:prstGeom prst="rect">
            <a:avLst/>
          </a:prstGeom>
        </p:spPr>
      </p:pic>
    </p:spTree>
    <p:extLst>
      <p:ext uri="{BB962C8B-B14F-4D97-AF65-F5344CB8AC3E}">
        <p14:creationId xmlns:p14="http://schemas.microsoft.com/office/powerpoint/2010/main" val="10345588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2">
            <a:extLst>
              <a:ext uri="{FF2B5EF4-FFF2-40B4-BE49-F238E27FC236}">
                <a16:creationId xmlns:a16="http://schemas.microsoft.com/office/drawing/2014/main" id="{C26D2A91-6A1E-46EE-8421-6B69EB25D3D9}"/>
              </a:ext>
            </a:extLst>
          </p:cNvPr>
          <p:cNvGrpSpPr/>
          <p:nvPr/>
        </p:nvGrpSpPr>
        <p:grpSpPr>
          <a:xfrm>
            <a:off x="0" y="0"/>
            <a:ext cx="12192000" cy="6858000"/>
            <a:chOff x="0" y="0"/>
            <a:chExt cx="19200" cy="10800"/>
          </a:xfrm>
        </p:grpSpPr>
        <p:grpSp>
          <p:nvGrpSpPr>
            <p:cNvPr id="35" name="组合 1">
              <a:extLst>
                <a:ext uri="{FF2B5EF4-FFF2-40B4-BE49-F238E27FC236}">
                  <a16:creationId xmlns:a16="http://schemas.microsoft.com/office/drawing/2014/main" id="{2DF9097C-E7AE-4560-9EB4-A3B22B5A9DEE}"/>
                </a:ext>
              </a:extLst>
            </p:cNvPr>
            <p:cNvGrpSpPr/>
            <p:nvPr userDrawn="1"/>
          </p:nvGrpSpPr>
          <p:grpSpPr>
            <a:xfrm>
              <a:off x="0" y="0"/>
              <a:ext cx="19200" cy="10800"/>
              <a:chOff x="0" y="0"/>
              <a:chExt cx="19200" cy="10800"/>
            </a:xfrm>
          </p:grpSpPr>
          <p:sp>
            <p:nvSpPr>
              <p:cNvPr id="37" name="流程图: 手动输入 9">
                <a:extLst>
                  <a:ext uri="{FF2B5EF4-FFF2-40B4-BE49-F238E27FC236}">
                    <a16:creationId xmlns:a16="http://schemas.microsoft.com/office/drawing/2014/main" id="{0EAA6A05-31A5-4DF1-B538-D0CF9C1436E1}"/>
                  </a:ext>
                </a:extLst>
              </p:cNvPr>
              <p:cNvSpPr/>
              <p:nvPr userDrawn="1"/>
            </p:nvSpPr>
            <p:spPr>
              <a:xfrm rot="16200000" flipV="1">
                <a:off x="1377" y="-1377"/>
                <a:ext cx="10800" cy="13554"/>
              </a:xfrm>
              <a:prstGeom prst="flowChartManualInp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思源黑体 CN Normal" panose="020B0400000000000000" charset="-122"/>
                </a:endParaRPr>
              </a:p>
            </p:txBody>
          </p:sp>
          <p:sp>
            <p:nvSpPr>
              <p:cNvPr id="38" name="流程图: 手动输入 20">
                <a:extLst>
                  <a:ext uri="{FF2B5EF4-FFF2-40B4-BE49-F238E27FC236}">
                    <a16:creationId xmlns:a16="http://schemas.microsoft.com/office/drawing/2014/main" id="{52FCC8D4-6EB0-4E73-AEC1-BC146D68D1EA}"/>
                  </a:ext>
                </a:extLst>
              </p:cNvPr>
              <p:cNvSpPr/>
              <p:nvPr userDrawn="1"/>
            </p:nvSpPr>
            <p:spPr>
              <a:xfrm rot="16200000" flipH="1">
                <a:off x="7114" y="-1286"/>
                <a:ext cx="10800" cy="13373"/>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1" fmla="*/ 0 w 10000"/>
                  <a:gd name="connsiteY0-2" fmla="*/ 3616 h 10000"/>
                  <a:gd name="connsiteX1-3" fmla="*/ 10000 w 10000"/>
                  <a:gd name="connsiteY1-4" fmla="*/ 0 h 10000"/>
                  <a:gd name="connsiteX2-5" fmla="*/ 10000 w 10000"/>
                  <a:gd name="connsiteY2-6" fmla="*/ 10000 h 10000"/>
                  <a:gd name="connsiteX3-7" fmla="*/ 0 w 10000"/>
                  <a:gd name="connsiteY3-8" fmla="*/ 10000 h 10000"/>
                  <a:gd name="connsiteX4-9" fmla="*/ 0 w 10000"/>
                  <a:gd name="connsiteY4-10" fmla="*/ 3616 h 10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10000">
                    <a:moveTo>
                      <a:pt x="0" y="3616"/>
                    </a:moveTo>
                    <a:lnTo>
                      <a:pt x="10000" y="0"/>
                    </a:lnTo>
                    <a:lnTo>
                      <a:pt x="10000" y="10000"/>
                    </a:lnTo>
                    <a:lnTo>
                      <a:pt x="0" y="10000"/>
                    </a:lnTo>
                    <a:lnTo>
                      <a:pt x="0" y="3616"/>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思源黑体 CN Normal" panose="020B0400000000000000" charset="-122"/>
                </a:endParaRPr>
              </a:p>
            </p:txBody>
          </p:sp>
        </p:grpSp>
        <p:sp>
          <p:nvSpPr>
            <p:cNvPr id="36" name="矩形 11">
              <a:extLst>
                <a:ext uri="{FF2B5EF4-FFF2-40B4-BE49-F238E27FC236}">
                  <a16:creationId xmlns:a16="http://schemas.microsoft.com/office/drawing/2014/main" id="{1266F087-4CB4-48CA-8FCA-291C6F437286}"/>
                </a:ext>
              </a:extLst>
            </p:cNvPr>
            <p:cNvSpPr/>
            <p:nvPr userDrawn="1"/>
          </p:nvSpPr>
          <p:spPr>
            <a:xfrm>
              <a:off x="390" y="330"/>
              <a:ext cx="18495" cy="10170"/>
            </a:xfrm>
            <a:prstGeom prst="rect">
              <a:avLst/>
            </a:prstGeom>
            <a:pattFill prst="wdUpDiag">
              <a:fgClr>
                <a:srgbClr val="F8FCFE"/>
              </a:fgClr>
              <a:bgClr>
                <a:schemeClr val="bg1"/>
              </a:bgClr>
            </a:patt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思源黑体 CN Normal" panose="020B0400000000000000" charset="-122"/>
              </a:endParaRPr>
            </a:p>
          </p:txBody>
        </p:sp>
      </p:grpSp>
      <p:sp>
        <p:nvSpPr>
          <p:cNvPr id="17" name="矩形 16"/>
          <p:cNvSpPr/>
          <p:nvPr/>
        </p:nvSpPr>
        <p:spPr>
          <a:xfrm>
            <a:off x="622979" y="295036"/>
            <a:ext cx="10971401" cy="707886"/>
          </a:xfrm>
          <a:prstGeom prst="rect">
            <a:avLst/>
          </a:prstGeom>
        </p:spPr>
        <p:txBody>
          <a:bodyPr wrap="none">
            <a:spAutoFit/>
          </a:bodyPr>
          <a:lstStyle/>
          <a:p>
            <a:pPr algn="ctr"/>
            <a:r>
              <a:rPr lang="en-US" sz="4000" b="1" dirty="0">
                <a:solidFill>
                  <a:srgbClr val="002060"/>
                </a:solidFill>
                <a:latin typeface="Calibri" panose="020F0502020204030204" pitchFamily="34" charset="0"/>
                <a:cs typeface="Calibri" panose="020F0502020204030204" pitchFamily="34" charset="0"/>
              </a:rPr>
              <a:t>MIDC Item Endorsement Rate by Attribute Domain</a:t>
            </a:r>
            <a:endParaRPr lang="zh-CN" altLang="en-US" sz="4000" b="1" dirty="0">
              <a:solidFill>
                <a:schemeClr val="accent5"/>
              </a:solidFill>
              <a:latin typeface="Calibri" panose="020F0502020204030204" pitchFamily="34" charset="0"/>
              <a:ea typeface="思源黑体 CN Normal" panose="020B0400000000000000" charset="-122"/>
              <a:cs typeface="Calibri" panose="020F0502020204030204" pitchFamily="34" charset="0"/>
            </a:endParaRPr>
          </a:p>
        </p:txBody>
      </p:sp>
      <p:cxnSp>
        <p:nvCxnSpPr>
          <p:cNvPr id="40" name="Straight Connector 39">
            <a:extLst>
              <a:ext uri="{FF2B5EF4-FFF2-40B4-BE49-F238E27FC236}">
                <a16:creationId xmlns:a16="http://schemas.microsoft.com/office/drawing/2014/main" id="{7278822D-AE23-4BC5-8C1B-56A51E8498C2}"/>
              </a:ext>
            </a:extLst>
          </p:cNvPr>
          <p:cNvCxnSpPr/>
          <p:nvPr/>
        </p:nvCxnSpPr>
        <p:spPr>
          <a:xfrm>
            <a:off x="723900" y="1085850"/>
            <a:ext cx="10912196" cy="0"/>
          </a:xfrm>
          <a:prstGeom prst="line">
            <a:avLst/>
          </a:prstGeom>
          <a:ln w="38100"/>
        </p:spPr>
        <p:style>
          <a:lnRef idx="1">
            <a:schemeClr val="accent2"/>
          </a:lnRef>
          <a:fillRef idx="0">
            <a:schemeClr val="accent2"/>
          </a:fillRef>
          <a:effectRef idx="0">
            <a:schemeClr val="accent2"/>
          </a:effectRef>
          <a:fontRef idx="minor">
            <a:schemeClr val="tx1"/>
          </a:fontRef>
        </p:style>
      </p:cxnSp>
      <p:graphicFrame>
        <p:nvGraphicFramePr>
          <p:cNvPr id="39" name="Table 38">
            <a:extLst>
              <a:ext uri="{FF2B5EF4-FFF2-40B4-BE49-F238E27FC236}">
                <a16:creationId xmlns:a16="http://schemas.microsoft.com/office/drawing/2014/main" id="{D577E932-7F5F-40F7-A534-46C2EE3036D3}"/>
              </a:ext>
            </a:extLst>
          </p:cNvPr>
          <p:cNvGraphicFramePr>
            <a:graphicFrameLocks noGrp="1"/>
          </p:cNvGraphicFramePr>
          <p:nvPr>
            <p:extLst>
              <p:ext uri="{D42A27DB-BD31-4B8C-83A1-F6EECF244321}">
                <p14:modId xmlns:p14="http://schemas.microsoft.com/office/powerpoint/2010/main" val="2522257010"/>
              </p:ext>
            </p:extLst>
          </p:nvPr>
        </p:nvGraphicFramePr>
        <p:xfrm>
          <a:off x="1247961" y="1295084"/>
          <a:ext cx="9711158" cy="4817389"/>
        </p:xfrm>
        <a:graphic>
          <a:graphicData uri="http://schemas.openxmlformats.org/drawingml/2006/table">
            <a:tbl>
              <a:tblPr/>
              <a:tblGrid>
                <a:gridCol w="4179051">
                  <a:extLst>
                    <a:ext uri="{9D8B030D-6E8A-4147-A177-3AD203B41FA5}">
                      <a16:colId xmlns:a16="http://schemas.microsoft.com/office/drawing/2014/main" val="1204128394"/>
                    </a:ext>
                  </a:extLst>
                </a:gridCol>
                <a:gridCol w="1145304">
                  <a:extLst>
                    <a:ext uri="{9D8B030D-6E8A-4147-A177-3AD203B41FA5}">
                      <a16:colId xmlns:a16="http://schemas.microsoft.com/office/drawing/2014/main" val="2794566611"/>
                    </a:ext>
                  </a:extLst>
                </a:gridCol>
                <a:gridCol w="2468549">
                  <a:extLst>
                    <a:ext uri="{9D8B030D-6E8A-4147-A177-3AD203B41FA5}">
                      <a16:colId xmlns:a16="http://schemas.microsoft.com/office/drawing/2014/main" val="177504516"/>
                    </a:ext>
                  </a:extLst>
                </a:gridCol>
                <a:gridCol w="344099">
                  <a:extLst>
                    <a:ext uri="{9D8B030D-6E8A-4147-A177-3AD203B41FA5}">
                      <a16:colId xmlns:a16="http://schemas.microsoft.com/office/drawing/2014/main" val="504672470"/>
                    </a:ext>
                  </a:extLst>
                </a:gridCol>
                <a:gridCol w="1574155">
                  <a:extLst>
                    <a:ext uri="{9D8B030D-6E8A-4147-A177-3AD203B41FA5}">
                      <a16:colId xmlns:a16="http://schemas.microsoft.com/office/drawing/2014/main" val="4061093470"/>
                    </a:ext>
                  </a:extLst>
                </a:gridCol>
              </a:tblGrid>
              <a:tr h="806946">
                <a:tc>
                  <a:txBody>
                    <a:bodyPr/>
                    <a:lstStyle/>
                    <a:p>
                      <a:pPr algn="l" fontAlgn="b"/>
                      <a:endParaRPr lang="en-US" sz="2800" b="1" i="0" u="none" strike="noStrike" dirty="0">
                        <a:effectLst/>
                        <a:latin typeface="Arial" panose="020B0604020202020204" pitchFamily="34" charset="0"/>
                      </a:endParaRPr>
                    </a:p>
                  </a:txBody>
                  <a:tcPr marL="6350" marR="6350" marT="6350" marB="0" anchor="b">
                    <a:lnL>
                      <a:noFill/>
                    </a:lnL>
                    <a:lnR>
                      <a:noFill/>
                    </a:lnR>
                    <a:lnT>
                      <a:noFill/>
                    </a:lnT>
                    <a:lnB>
                      <a:noFill/>
                    </a:lnB>
                  </a:tcPr>
                </a:tc>
                <a:tc>
                  <a:txBody>
                    <a:bodyPr/>
                    <a:lstStyle/>
                    <a:p>
                      <a:pPr algn="l" fontAlgn="b"/>
                      <a:endParaRPr lang="en-US" sz="2800" b="1" i="0" u="none" strike="noStrike" dirty="0">
                        <a:effectLst/>
                        <a:latin typeface="Arial" panose="020B0604020202020204" pitchFamily="34" charset="0"/>
                      </a:endParaRPr>
                    </a:p>
                  </a:txBody>
                  <a:tcPr marL="6350" marR="6350" marT="6350" marB="0" anchor="b">
                    <a:lnL>
                      <a:noFill/>
                    </a:lnL>
                    <a:lnR>
                      <a:noFill/>
                    </a:lnR>
                    <a:lnT>
                      <a:noFill/>
                    </a:lnT>
                    <a:lnB>
                      <a:noFill/>
                    </a:lnB>
                  </a:tcPr>
                </a:tc>
                <a:tc gridSpan="3">
                  <a:txBody>
                    <a:bodyPr/>
                    <a:lstStyle/>
                    <a:p>
                      <a:pPr algn="ctr" fontAlgn="ctr"/>
                      <a:r>
                        <a:rPr lang="en-US" sz="2800" b="1" i="0" u="none" strike="noStrike" dirty="0">
                          <a:effectLst/>
                          <a:latin typeface="Calibri" panose="020F0502020204030204" pitchFamily="34" charset="0"/>
                        </a:rPr>
                        <a:t>Diagnostic criteria (Items)</a:t>
                      </a:r>
                    </a:p>
                  </a:txBody>
                  <a:tcPr marL="6350" marR="6350" marT="6350"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45628312"/>
                  </a:ext>
                </a:extLst>
              </a:tr>
              <a:tr h="538300">
                <a:tc>
                  <a:txBody>
                    <a:bodyPr/>
                    <a:lstStyle/>
                    <a:p>
                      <a:pPr algn="l" fontAlgn="ctr"/>
                      <a:r>
                        <a:rPr lang="en-US" sz="2800" b="1" i="0" u="none" strike="noStrike" dirty="0">
                          <a:effectLst/>
                          <a:latin typeface="Calibri" panose="020F0502020204030204" pitchFamily="34" charset="0"/>
                        </a:rPr>
                        <a:t>Attribute domain</a:t>
                      </a:r>
                    </a:p>
                  </a:txBody>
                  <a:tcPr marL="6350" marR="6350" marT="635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en-US" sz="2800" b="1" i="0" u="none" strike="noStrike" dirty="0">
                        <a:effectLst/>
                        <a:latin typeface="Calibri" panose="020F0502020204030204" pitchFamily="34" charset="0"/>
                      </a:endParaRPr>
                    </a:p>
                  </a:txBody>
                  <a:tcPr marL="6350" marR="6350" marT="6350" marB="0" anchor="ctr">
                    <a:lnL>
                      <a:noFill/>
                    </a:lnL>
                    <a:lnR>
                      <a:noFill/>
                    </a:lnR>
                    <a:lnT>
                      <a:noFill/>
                    </a:lnT>
                    <a:lnB>
                      <a:noFill/>
                    </a:lnB>
                  </a:tcPr>
                </a:tc>
                <a:tc>
                  <a:txBody>
                    <a:bodyPr/>
                    <a:lstStyle/>
                    <a:p>
                      <a:pPr algn="ctr" fontAlgn="ctr"/>
                      <a:r>
                        <a:rPr lang="en-US" sz="2800" b="1" i="0" u="none" strike="noStrike" dirty="0">
                          <a:effectLst/>
                          <a:latin typeface="Calibri" panose="020F0502020204030204" pitchFamily="34" charset="0"/>
                        </a:rPr>
                        <a:t>Present</a:t>
                      </a:r>
                    </a:p>
                  </a:txBody>
                  <a:tcPr marL="6350" marR="6350" marT="635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n-US" sz="2800" b="1" i="0" u="none" strike="noStrike" dirty="0">
                        <a:effectLst/>
                        <a:latin typeface="Calibri" panose="020F0502020204030204" pitchFamily="34" charset="0"/>
                      </a:endParaRPr>
                    </a:p>
                  </a:txBody>
                  <a:tcPr marL="6350" marR="6350" marT="635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sz="2800" b="1" i="0" u="none" strike="noStrike" dirty="0">
                          <a:effectLst/>
                          <a:latin typeface="Calibri" panose="020F0502020204030204" pitchFamily="34" charset="0"/>
                        </a:rPr>
                        <a:t>Possible</a:t>
                      </a:r>
                    </a:p>
                  </a:txBody>
                  <a:tcPr marL="6350" marR="6350" marT="635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28631996"/>
                  </a:ext>
                </a:extLst>
              </a:tr>
              <a:tr h="426883">
                <a:tc>
                  <a:txBody>
                    <a:bodyPr/>
                    <a:lstStyle/>
                    <a:p>
                      <a:pPr algn="l" fontAlgn="ctr"/>
                      <a:r>
                        <a:rPr lang="en-US" sz="2800" b="0" i="0" u="none" strike="noStrike" dirty="0">
                          <a:effectLst/>
                          <a:latin typeface="Calibri" panose="020F0502020204030204" pitchFamily="34" charset="0"/>
                        </a:rPr>
                        <a:t>Expressive behavior</a:t>
                      </a:r>
                    </a:p>
                  </a:txBody>
                  <a:tcPr marL="6350" marR="6350" marT="635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en-US" sz="2800" b="0" i="0" u="none" strike="noStrike" dirty="0">
                        <a:effectLst/>
                        <a:latin typeface="Calibri" panose="020F0502020204030204" pitchFamily="34" charset="0"/>
                      </a:endParaRPr>
                    </a:p>
                  </a:txBody>
                  <a:tcPr marL="6350" marR="6350" marT="6350" marB="0" anchor="ctr">
                    <a:lnL>
                      <a:noFill/>
                    </a:lnL>
                    <a:lnR>
                      <a:noFill/>
                    </a:lnR>
                    <a:lnT>
                      <a:noFill/>
                    </a:lnT>
                    <a:lnB>
                      <a:noFill/>
                    </a:lnB>
                  </a:tcPr>
                </a:tc>
                <a:tc>
                  <a:txBody>
                    <a:bodyPr/>
                    <a:lstStyle/>
                    <a:p>
                      <a:pPr algn="ctr" fontAlgn="ctr"/>
                      <a:r>
                        <a:rPr lang="en-US" sz="2800" b="0" i="0" u="none" strike="noStrike" dirty="0">
                          <a:effectLst/>
                          <a:latin typeface="Arial" panose="020B0604020202020204" pitchFamily="34" charset="0"/>
                        </a:rPr>
                        <a:t>12</a:t>
                      </a:r>
                    </a:p>
                  </a:txBody>
                  <a:tcPr marL="6350" marR="6350" marT="635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endParaRPr lang="en-US" sz="2800" b="0" i="0" u="none" strike="noStrike" dirty="0">
                        <a:effectLst/>
                        <a:latin typeface="Arial" panose="020B0604020202020204" pitchFamily="34" charset="0"/>
                      </a:endParaRPr>
                    </a:p>
                  </a:txBody>
                  <a:tcPr marL="6350" marR="6350" marT="6350" marB="0" anchor="ctr">
                    <a:lnL>
                      <a:noFill/>
                    </a:lnL>
                    <a:lnR>
                      <a:noFill/>
                    </a:lnR>
                    <a:lnT>
                      <a:noFill/>
                    </a:lnT>
                    <a:lnB>
                      <a:noFill/>
                    </a:lnB>
                  </a:tcPr>
                </a:tc>
                <a:tc>
                  <a:txBody>
                    <a:bodyPr/>
                    <a:lstStyle/>
                    <a:p>
                      <a:pPr algn="ctr" fontAlgn="ctr"/>
                      <a:r>
                        <a:rPr lang="en-US" sz="2800" b="0" i="0" u="none" strike="noStrike" dirty="0">
                          <a:effectLst/>
                          <a:latin typeface="Arial" panose="020B0604020202020204" pitchFamily="34" charset="0"/>
                        </a:rPr>
                        <a:t>16</a:t>
                      </a:r>
                    </a:p>
                  </a:txBody>
                  <a:tcPr marL="6350" marR="6350" marT="635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248294761"/>
                  </a:ext>
                </a:extLst>
              </a:tr>
              <a:tr h="426883">
                <a:tc>
                  <a:txBody>
                    <a:bodyPr/>
                    <a:lstStyle/>
                    <a:p>
                      <a:pPr algn="l" fontAlgn="ctr"/>
                      <a:r>
                        <a:rPr lang="en-US" sz="2800" b="0" i="0" u="none" strike="noStrike" dirty="0">
                          <a:effectLst/>
                          <a:latin typeface="Calibri" panose="020F0502020204030204" pitchFamily="34" charset="0"/>
                        </a:rPr>
                        <a:t>Interpersonal conduct</a:t>
                      </a:r>
                    </a:p>
                  </a:txBody>
                  <a:tcPr marL="6350" marR="6350" marT="6350" marB="0" anchor="ctr">
                    <a:lnL>
                      <a:noFill/>
                    </a:lnL>
                    <a:lnR>
                      <a:noFill/>
                    </a:lnR>
                    <a:lnT>
                      <a:noFill/>
                    </a:lnT>
                    <a:lnB>
                      <a:noFill/>
                    </a:lnB>
                  </a:tcPr>
                </a:tc>
                <a:tc>
                  <a:txBody>
                    <a:bodyPr/>
                    <a:lstStyle/>
                    <a:p>
                      <a:pPr algn="l" fontAlgn="ctr"/>
                      <a:endParaRPr lang="en-US" sz="2800" b="0" i="0" u="none" strike="noStrike" dirty="0">
                        <a:effectLst/>
                        <a:latin typeface="Calibri" panose="020F0502020204030204" pitchFamily="34" charset="0"/>
                      </a:endParaRPr>
                    </a:p>
                  </a:txBody>
                  <a:tcPr marL="6350" marR="6350" marT="6350" marB="0" anchor="ctr">
                    <a:lnL>
                      <a:noFill/>
                    </a:lnL>
                    <a:lnR>
                      <a:noFill/>
                    </a:lnR>
                    <a:lnT>
                      <a:noFill/>
                    </a:lnT>
                    <a:lnB>
                      <a:noFill/>
                    </a:lnB>
                  </a:tcPr>
                </a:tc>
                <a:tc>
                  <a:txBody>
                    <a:bodyPr/>
                    <a:lstStyle/>
                    <a:p>
                      <a:pPr algn="ctr" fontAlgn="ctr"/>
                      <a:r>
                        <a:rPr lang="en-US" sz="2800" b="0" i="0" u="none" strike="noStrike" dirty="0">
                          <a:effectLst/>
                          <a:latin typeface="Arial" panose="020B0604020202020204" pitchFamily="34" charset="0"/>
                        </a:rPr>
                        <a:t>7</a:t>
                      </a:r>
                    </a:p>
                  </a:txBody>
                  <a:tcPr marL="6350" marR="6350" marT="6350" marB="0" anchor="ctr">
                    <a:lnL>
                      <a:noFill/>
                    </a:lnL>
                    <a:lnR>
                      <a:noFill/>
                    </a:lnR>
                    <a:lnT>
                      <a:noFill/>
                    </a:lnT>
                    <a:lnB>
                      <a:noFill/>
                    </a:lnB>
                  </a:tcPr>
                </a:tc>
                <a:tc>
                  <a:txBody>
                    <a:bodyPr/>
                    <a:lstStyle/>
                    <a:p>
                      <a:pPr algn="ctr" fontAlgn="ctr"/>
                      <a:endParaRPr lang="en-US" sz="2800" b="0" i="0" u="none" strike="noStrike" dirty="0">
                        <a:effectLst/>
                        <a:latin typeface="Arial" panose="020B0604020202020204" pitchFamily="34" charset="0"/>
                      </a:endParaRPr>
                    </a:p>
                  </a:txBody>
                  <a:tcPr marL="6350" marR="6350" marT="6350" marB="0" anchor="ctr">
                    <a:lnL>
                      <a:noFill/>
                    </a:lnL>
                    <a:lnR>
                      <a:noFill/>
                    </a:lnR>
                    <a:lnT>
                      <a:noFill/>
                    </a:lnT>
                    <a:lnB>
                      <a:noFill/>
                    </a:lnB>
                  </a:tcPr>
                </a:tc>
                <a:tc>
                  <a:txBody>
                    <a:bodyPr/>
                    <a:lstStyle/>
                    <a:p>
                      <a:pPr algn="ctr" fontAlgn="ctr"/>
                      <a:r>
                        <a:rPr lang="en-US" sz="2800" b="0" i="0" u="none" strike="noStrike" dirty="0">
                          <a:effectLst/>
                          <a:latin typeface="Arial" panose="020B0604020202020204" pitchFamily="34" charset="0"/>
                        </a:rPr>
                        <a:t>9</a:t>
                      </a:r>
                    </a:p>
                  </a:txBody>
                  <a:tcPr marL="6350" marR="6350" marT="6350" marB="0" anchor="ctr">
                    <a:lnL>
                      <a:noFill/>
                    </a:lnL>
                    <a:lnR>
                      <a:noFill/>
                    </a:lnR>
                    <a:lnT>
                      <a:noFill/>
                    </a:lnT>
                    <a:lnB>
                      <a:noFill/>
                    </a:lnB>
                  </a:tcPr>
                </a:tc>
                <a:extLst>
                  <a:ext uri="{0D108BD9-81ED-4DB2-BD59-A6C34878D82A}">
                    <a16:rowId xmlns:a16="http://schemas.microsoft.com/office/drawing/2014/main" val="3940260069"/>
                  </a:ext>
                </a:extLst>
              </a:tr>
              <a:tr h="426883">
                <a:tc>
                  <a:txBody>
                    <a:bodyPr/>
                    <a:lstStyle/>
                    <a:p>
                      <a:pPr algn="l" fontAlgn="ctr"/>
                      <a:r>
                        <a:rPr lang="en-US" sz="2800" b="0" i="0" u="none" strike="noStrike" dirty="0">
                          <a:effectLst/>
                          <a:latin typeface="Calibri" panose="020F0502020204030204" pitchFamily="34" charset="0"/>
                        </a:rPr>
                        <a:t>Cognitive style</a:t>
                      </a:r>
                    </a:p>
                  </a:txBody>
                  <a:tcPr marL="6350" marR="6350" marT="6350" marB="0" anchor="ctr">
                    <a:lnL>
                      <a:noFill/>
                    </a:lnL>
                    <a:lnR>
                      <a:noFill/>
                    </a:lnR>
                    <a:lnT>
                      <a:noFill/>
                    </a:lnT>
                    <a:lnB>
                      <a:noFill/>
                    </a:lnB>
                  </a:tcPr>
                </a:tc>
                <a:tc>
                  <a:txBody>
                    <a:bodyPr/>
                    <a:lstStyle/>
                    <a:p>
                      <a:pPr algn="l" fontAlgn="ctr"/>
                      <a:endParaRPr lang="en-US" sz="2800" b="0" i="0" u="none" strike="noStrike" dirty="0">
                        <a:effectLst/>
                        <a:latin typeface="Calibri" panose="020F0502020204030204" pitchFamily="34" charset="0"/>
                      </a:endParaRPr>
                    </a:p>
                  </a:txBody>
                  <a:tcPr marL="6350" marR="6350" marT="6350" marB="0" anchor="ctr">
                    <a:lnL>
                      <a:noFill/>
                    </a:lnL>
                    <a:lnR>
                      <a:noFill/>
                    </a:lnR>
                    <a:lnT>
                      <a:noFill/>
                    </a:lnT>
                    <a:lnB>
                      <a:noFill/>
                    </a:lnB>
                  </a:tcPr>
                </a:tc>
                <a:tc>
                  <a:txBody>
                    <a:bodyPr/>
                    <a:lstStyle/>
                    <a:p>
                      <a:pPr algn="ctr" fontAlgn="ctr"/>
                      <a:r>
                        <a:rPr lang="en-US" sz="2800" b="0" i="0" u="none" strike="noStrike" dirty="0">
                          <a:effectLst/>
                          <a:latin typeface="Arial" panose="020B0604020202020204" pitchFamily="34" charset="0"/>
                        </a:rPr>
                        <a:t>8</a:t>
                      </a:r>
                    </a:p>
                  </a:txBody>
                  <a:tcPr marL="6350" marR="6350" marT="6350" marB="0" anchor="ctr">
                    <a:lnL>
                      <a:noFill/>
                    </a:lnL>
                    <a:lnR>
                      <a:noFill/>
                    </a:lnR>
                    <a:lnT>
                      <a:noFill/>
                    </a:lnT>
                    <a:lnB>
                      <a:noFill/>
                    </a:lnB>
                  </a:tcPr>
                </a:tc>
                <a:tc>
                  <a:txBody>
                    <a:bodyPr/>
                    <a:lstStyle/>
                    <a:p>
                      <a:pPr algn="ctr" fontAlgn="ctr"/>
                      <a:endParaRPr lang="en-US" sz="2800" b="0" i="0" u="none" strike="noStrike" dirty="0">
                        <a:effectLst/>
                        <a:latin typeface="Arial" panose="020B0604020202020204" pitchFamily="34" charset="0"/>
                      </a:endParaRPr>
                    </a:p>
                  </a:txBody>
                  <a:tcPr marL="6350" marR="6350" marT="6350" marB="0" anchor="ctr">
                    <a:lnL>
                      <a:noFill/>
                    </a:lnL>
                    <a:lnR>
                      <a:noFill/>
                    </a:lnR>
                    <a:lnT>
                      <a:noFill/>
                    </a:lnT>
                    <a:lnB>
                      <a:noFill/>
                    </a:lnB>
                  </a:tcPr>
                </a:tc>
                <a:tc>
                  <a:txBody>
                    <a:bodyPr/>
                    <a:lstStyle/>
                    <a:p>
                      <a:pPr algn="ctr" fontAlgn="ctr"/>
                      <a:r>
                        <a:rPr lang="en-US" sz="2800" b="0" i="0" u="none" strike="noStrike" dirty="0">
                          <a:effectLst/>
                          <a:latin typeface="Arial" panose="020B0604020202020204" pitchFamily="34" charset="0"/>
                        </a:rPr>
                        <a:t>12</a:t>
                      </a:r>
                    </a:p>
                  </a:txBody>
                  <a:tcPr marL="6350" marR="6350" marT="6350" marB="0" anchor="ctr">
                    <a:lnL>
                      <a:noFill/>
                    </a:lnL>
                    <a:lnR>
                      <a:noFill/>
                    </a:lnR>
                    <a:lnT>
                      <a:noFill/>
                    </a:lnT>
                    <a:lnB>
                      <a:noFill/>
                    </a:lnB>
                  </a:tcPr>
                </a:tc>
                <a:extLst>
                  <a:ext uri="{0D108BD9-81ED-4DB2-BD59-A6C34878D82A}">
                    <a16:rowId xmlns:a16="http://schemas.microsoft.com/office/drawing/2014/main" val="2957172295"/>
                  </a:ext>
                </a:extLst>
              </a:tr>
              <a:tr h="426883">
                <a:tc>
                  <a:txBody>
                    <a:bodyPr/>
                    <a:lstStyle/>
                    <a:p>
                      <a:pPr algn="l" fontAlgn="ctr"/>
                      <a:r>
                        <a:rPr lang="en-US" sz="2800" b="0" i="0" u="none" strike="noStrike" dirty="0">
                          <a:effectLst/>
                          <a:latin typeface="Calibri" panose="020F0502020204030204" pitchFamily="34" charset="0"/>
                        </a:rPr>
                        <a:t>Mood/temperament</a:t>
                      </a:r>
                    </a:p>
                  </a:txBody>
                  <a:tcPr marL="6350" marR="6350" marT="6350" marB="0" anchor="ctr">
                    <a:lnL>
                      <a:noFill/>
                    </a:lnL>
                    <a:lnR>
                      <a:noFill/>
                    </a:lnR>
                    <a:lnT>
                      <a:noFill/>
                    </a:lnT>
                    <a:lnB>
                      <a:noFill/>
                    </a:lnB>
                  </a:tcPr>
                </a:tc>
                <a:tc>
                  <a:txBody>
                    <a:bodyPr/>
                    <a:lstStyle/>
                    <a:p>
                      <a:pPr algn="l" fontAlgn="ctr"/>
                      <a:endParaRPr lang="en-US" sz="2800" b="0" i="0" u="none" strike="noStrike" dirty="0">
                        <a:effectLst/>
                        <a:latin typeface="Calibri" panose="020F0502020204030204" pitchFamily="34" charset="0"/>
                      </a:endParaRPr>
                    </a:p>
                  </a:txBody>
                  <a:tcPr marL="6350" marR="6350" marT="6350" marB="0" anchor="ctr">
                    <a:lnL>
                      <a:noFill/>
                    </a:lnL>
                    <a:lnR>
                      <a:noFill/>
                    </a:lnR>
                    <a:lnT>
                      <a:noFill/>
                    </a:lnT>
                    <a:lnB>
                      <a:noFill/>
                    </a:lnB>
                  </a:tcPr>
                </a:tc>
                <a:tc>
                  <a:txBody>
                    <a:bodyPr/>
                    <a:lstStyle/>
                    <a:p>
                      <a:pPr algn="ctr" fontAlgn="ctr"/>
                      <a:r>
                        <a:rPr lang="en-US" sz="2800" b="0" i="0" u="none" strike="noStrike" dirty="0">
                          <a:effectLst/>
                          <a:latin typeface="Arial" panose="020B0604020202020204" pitchFamily="34" charset="0"/>
                        </a:rPr>
                        <a:t>6</a:t>
                      </a:r>
                    </a:p>
                  </a:txBody>
                  <a:tcPr marL="6350" marR="6350" marT="6350" marB="0" anchor="ctr">
                    <a:lnL>
                      <a:noFill/>
                    </a:lnL>
                    <a:lnR>
                      <a:noFill/>
                    </a:lnR>
                    <a:lnT>
                      <a:noFill/>
                    </a:lnT>
                    <a:lnB>
                      <a:noFill/>
                    </a:lnB>
                  </a:tcPr>
                </a:tc>
                <a:tc>
                  <a:txBody>
                    <a:bodyPr/>
                    <a:lstStyle/>
                    <a:p>
                      <a:pPr algn="ctr" fontAlgn="ctr"/>
                      <a:endParaRPr lang="en-US" sz="2800" b="0" i="0" u="none" strike="noStrike" dirty="0">
                        <a:effectLst/>
                        <a:latin typeface="Arial" panose="020B0604020202020204" pitchFamily="34" charset="0"/>
                      </a:endParaRPr>
                    </a:p>
                  </a:txBody>
                  <a:tcPr marL="6350" marR="6350" marT="6350" marB="0" anchor="ctr">
                    <a:lnL>
                      <a:noFill/>
                    </a:lnL>
                    <a:lnR>
                      <a:noFill/>
                    </a:lnR>
                    <a:lnT>
                      <a:noFill/>
                    </a:lnT>
                    <a:lnB>
                      <a:noFill/>
                    </a:lnB>
                  </a:tcPr>
                </a:tc>
                <a:tc>
                  <a:txBody>
                    <a:bodyPr/>
                    <a:lstStyle/>
                    <a:p>
                      <a:pPr algn="ctr" fontAlgn="ctr"/>
                      <a:r>
                        <a:rPr lang="en-US" sz="2800" b="0" i="0" u="none" strike="noStrike" dirty="0">
                          <a:effectLst/>
                          <a:latin typeface="Arial" panose="020B0604020202020204" pitchFamily="34" charset="0"/>
                        </a:rPr>
                        <a:t>7</a:t>
                      </a:r>
                    </a:p>
                  </a:txBody>
                  <a:tcPr marL="6350" marR="6350" marT="6350" marB="0" anchor="ctr">
                    <a:lnL>
                      <a:noFill/>
                    </a:lnL>
                    <a:lnR>
                      <a:noFill/>
                    </a:lnR>
                    <a:lnT>
                      <a:noFill/>
                    </a:lnT>
                    <a:lnB>
                      <a:noFill/>
                    </a:lnB>
                  </a:tcPr>
                </a:tc>
                <a:extLst>
                  <a:ext uri="{0D108BD9-81ED-4DB2-BD59-A6C34878D82A}">
                    <a16:rowId xmlns:a16="http://schemas.microsoft.com/office/drawing/2014/main" val="3505717919"/>
                  </a:ext>
                </a:extLst>
              </a:tr>
              <a:tr h="426883">
                <a:tc>
                  <a:txBody>
                    <a:bodyPr/>
                    <a:lstStyle/>
                    <a:p>
                      <a:pPr algn="l" fontAlgn="ctr"/>
                      <a:r>
                        <a:rPr lang="en-US" sz="2800" b="0" i="0" u="none" strike="noStrike" dirty="0">
                          <a:effectLst/>
                          <a:latin typeface="Calibri" panose="020F0502020204030204" pitchFamily="34" charset="0"/>
                        </a:rPr>
                        <a:t>Self‑image</a:t>
                      </a:r>
                    </a:p>
                  </a:txBody>
                  <a:tcPr marL="6350" marR="6350" marT="6350" marB="0" anchor="ctr">
                    <a:lnL>
                      <a:noFill/>
                    </a:lnL>
                    <a:lnR>
                      <a:noFill/>
                    </a:lnR>
                    <a:lnT>
                      <a:noFill/>
                    </a:lnT>
                    <a:lnB>
                      <a:noFill/>
                    </a:lnB>
                  </a:tcPr>
                </a:tc>
                <a:tc>
                  <a:txBody>
                    <a:bodyPr/>
                    <a:lstStyle/>
                    <a:p>
                      <a:pPr algn="l" fontAlgn="ctr"/>
                      <a:endParaRPr lang="en-US" sz="2800" b="0" i="0" u="none" strike="noStrike" dirty="0">
                        <a:effectLst/>
                        <a:latin typeface="Calibri" panose="020F0502020204030204" pitchFamily="34" charset="0"/>
                      </a:endParaRPr>
                    </a:p>
                  </a:txBody>
                  <a:tcPr marL="6350" marR="6350" marT="6350" marB="0" anchor="ctr">
                    <a:lnL>
                      <a:noFill/>
                    </a:lnL>
                    <a:lnR>
                      <a:noFill/>
                    </a:lnR>
                    <a:lnT>
                      <a:noFill/>
                    </a:lnT>
                    <a:lnB>
                      <a:noFill/>
                    </a:lnB>
                  </a:tcPr>
                </a:tc>
                <a:tc>
                  <a:txBody>
                    <a:bodyPr/>
                    <a:lstStyle/>
                    <a:p>
                      <a:pPr algn="ctr" fontAlgn="ctr"/>
                      <a:r>
                        <a:rPr lang="en-US" sz="2800" b="0" i="0" u="none" strike="noStrike" dirty="0">
                          <a:effectLst/>
                          <a:latin typeface="Arial" panose="020B0604020202020204" pitchFamily="34" charset="0"/>
                        </a:rPr>
                        <a:t>7</a:t>
                      </a:r>
                    </a:p>
                  </a:txBody>
                  <a:tcPr marL="6350" marR="6350" marT="6350" marB="0" anchor="ctr">
                    <a:lnL>
                      <a:noFill/>
                    </a:lnL>
                    <a:lnR>
                      <a:noFill/>
                    </a:lnR>
                    <a:lnT>
                      <a:noFill/>
                    </a:lnT>
                    <a:lnB>
                      <a:noFill/>
                    </a:lnB>
                  </a:tcPr>
                </a:tc>
                <a:tc>
                  <a:txBody>
                    <a:bodyPr/>
                    <a:lstStyle/>
                    <a:p>
                      <a:pPr algn="ctr" fontAlgn="ctr"/>
                      <a:endParaRPr lang="en-US" sz="2800" b="0" i="0" u="none" strike="noStrike" dirty="0">
                        <a:effectLst/>
                        <a:latin typeface="Arial" panose="020B0604020202020204" pitchFamily="34" charset="0"/>
                      </a:endParaRPr>
                    </a:p>
                  </a:txBody>
                  <a:tcPr marL="6350" marR="6350" marT="6350" marB="0" anchor="ctr">
                    <a:lnL>
                      <a:noFill/>
                    </a:lnL>
                    <a:lnR>
                      <a:noFill/>
                    </a:lnR>
                    <a:lnT>
                      <a:noFill/>
                    </a:lnT>
                    <a:lnB>
                      <a:noFill/>
                    </a:lnB>
                  </a:tcPr>
                </a:tc>
                <a:tc>
                  <a:txBody>
                    <a:bodyPr/>
                    <a:lstStyle/>
                    <a:p>
                      <a:pPr algn="ctr" fontAlgn="ctr"/>
                      <a:r>
                        <a:rPr lang="en-US" sz="2800" b="0" i="0" u="none" strike="noStrike" dirty="0">
                          <a:effectLst/>
                          <a:latin typeface="Arial" panose="020B0604020202020204" pitchFamily="34" charset="0"/>
                        </a:rPr>
                        <a:t>11</a:t>
                      </a:r>
                    </a:p>
                  </a:txBody>
                  <a:tcPr marL="6350" marR="6350" marT="6350" marB="0" anchor="ctr">
                    <a:lnL>
                      <a:noFill/>
                    </a:lnL>
                    <a:lnR>
                      <a:noFill/>
                    </a:lnR>
                    <a:lnT>
                      <a:noFill/>
                    </a:lnT>
                    <a:lnB>
                      <a:noFill/>
                    </a:lnB>
                  </a:tcPr>
                </a:tc>
                <a:extLst>
                  <a:ext uri="{0D108BD9-81ED-4DB2-BD59-A6C34878D82A}">
                    <a16:rowId xmlns:a16="http://schemas.microsoft.com/office/drawing/2014/main" val="525365744"/>
                  </a:ext>
                </a:extLst>
              </a:tr>
              <a:tr h="426883">
                <a:tc>
                  <a:txBody>
                    <a:bodyPr/>
                    <a:lstStyle/>
                    <a:p>
                      <a:pPr algn="l" fontAlgn="ctr"/>
                      <a:r>
                        <a:rPr lang="en-US" sz="2800" b="1" i="1" u="none" strike="noStrike" dirty="0">
                          <a:effectLst/>
                          <a:latin typeface="Calibri" panose="020F0502020204030204" pitchFamily="34" charset="0"/>
                        </a:rPr>
                        <a:t>Sum</a:t>
                      </a:r>
                    </a:p>
                  </a:txBody>
                  <a:tcPr marL="6350" marR="6350" marT="6350" marB="0" anchor="ctr">
                    <a:lnL>
                      <a:noFill/>
                    </a:lnL>
                    <a:lnR>
                      <a:noFill/>
                    </a:lnR>
                    <a:lnT>
                      <a:noFill/>
                    </a:lnT>
                    <a:lnB>
                      <a:noFill/>
                    </a:lnB>
                  </a:tcPr>
                </a:tc>
                <a:tc>
                  <a:txBody>
                    <a:bodyPr/>
                    <a:lstStyle/>
                    <a:p>
                      <a:pPr algn="l" fontAlgn="ctr"/>
                      <a:endParaRPr lang="en-US" sz="2800" b="1" i="1" u="none" strike="noStrike" dirty="0">
                        <a:effectLst/>
                        <a:latin typeface="Calibri" panose="020F0502020204030204" pitchFamily="34" charset="0"/>
                      </a:endParaRPr>
                    </a:p>
                  </a:txBody>
                  <a:tcPr marL="6350" marR="6350" marT="6350" marB="0" anchor="ctr">
                    <a:lnL>
                      <a:noFill/>
                    </a:lnL>
                    <a:lnR>
                      <a:noFill/>
                    </a:lnR>
                    <a:lnT>
                      <a:noFill/>
                    </a:lnT>
                    <a:lnB>
                      <a:noFill/>
                    </a:lnB>
                  </a:tcPr>
                </a:tc>
                <a:tc>
                  <a:txBody>
                    <a:bodyPr/>
                    <a:lstStyle/>
                    <a:p>
                      <a:pPr algn="ctr" fontAlgn="ctr"/>
                      <a:r>
                        <a:rPr lang="en-US" sz="2800" b="1" i="1" u="none" strike="noStrike" dirty="0">
                          <a:effectLst/>
                          <a:latin typeface="Calibri" panose="020F0502020204030204" pitchFamily="34" charset="0"/>
                        </a:rPr>
                        <a:t>40</a:t>
                      </a:r>
                    </a:p>
                  </a:txBody>
                  <a:tcPr marL="6350" marR="6350" marT="6350" marB="0" anchor="ctr">
                    <a:lnL>
                      <a:noFill/>
                    </a:lnL>
                    <a:lnR>
                      <a:noFill/>
                    </a:lnR>
                    <a:lnT>
                      <a:noFill/>
                    </a:lnT>
                    <a:lnB>
                      <a:noFill/>
                    </a:lnB>
                  </a:tcPr>
                </a:tc>
                <a:tc>
                  <a:txBody>
                    <a:bodyPr/>
                    <a:lstStyle/>
                    <a:p>
                      <a:pPr algn="ctr" fontAlgn="ctr"/>
                      <a:endParaRPr lang="en-US" sz="2800" b="1" i="1" u="none" strike="noStrike" dirty="0">
                        <a:effectLst/>
                        <a:latin typeface="Calibri" panose="020F0502020204030204" pitchFamily="34" charset="0"/>
                      </a:endParaRPr>
                    </a:p>
                  </a:txBody>
                  <a:tcPr marL="6350" marR="6350" marT="6350" marB="0" anchor="ctr">
                    <a:lnL>
                      <a:noFill/>
                    </a:lnL>
                    <a:lnR>
                      <a:noFill/>
                    </a:lnR>
                    <a:lnT>
                      <a:noFill/>
                    </a:lnT>
                    <a:lnB>
                      <a:noFill/>
                    </a:lnB>
                  </a:tcPr>
                </a:tc>
                <a:tc>
                  <a:txBody>
                    <a:bodyPr/>
                    <a:lstStyle/>
                    <a:p>
                      <a:pPr algn="ctr" fontAlgn="ctr"/>
                      <a:r>
                        <a:rPr lang="en-US" sz="2800" b="1" i="1" u="none" strike="noStrike" dirty="0">
                          <a:effectLst/>
                          <a:latin typeface="Calibri" panose="020F0502020204030204" pitchFamily="34" charset="0"/>
                        </a:rPr>
                        <a:t>55</a:t>
                      </a:r>
                    </a:p>
                  </a:txBody>
                  <a:tcPr marL="6350" marR="6350" marT="6350" marB="0" anchor="ctr">
                    <a:lnL>
                      <a:noFill/>
                    </a:lnL>
                    <a:lnR>
                      <a:noFill/>
                    </a:lnR>
                    <a:lnT>
                      <a:noFill/>
                    </a:lnT>
                    <a:lnB>
                      <a:noFill/>
                    </a:lnB>
                  </a:tcPr>
                </a:tc>
                <a:extLst>
                  <a:ext uri="{0D108BD9-81ED-4DB2-BD59-A6C34878D82A}">
                    <a16:rowId xmlns:a16="http://schemas.microsoft.com/office/drawing/2014/main" val="1949629069"/>
                  </a:ext>
                </a:extLst>
              </a:tr>
              <a:tr h="426883">
                <a:tc>
                  <a:txBody>
                    <a:bodyPr/>
                    <a:lstStyle/>
                    <a:p>
                      <a:pPr algn="l" fontAlgn="ctr"/>
                      <a:r>
                        <a:rPr lang="en-US" sz="2800" b="1" i="1" u="none" strike="noStrike" dirty="0">
                          <a:effectLst/>
                          <a:latin typeface="Calibri" panose="020F0502020204030204" pitchFamily="34" charset="0"/>
                        </a:rPr>
                        <a:t>Mean</a:t>
                      </a:r>
                    </a:p>
                  </a:txBody>
                  <a:tcPr marL="6350" marR="6350" marT="6350" marB="0" anchor="ctr">
                    <a:lnL>
                      <a:noFill/>
                    </a:lnL>
                    <a:lnR>
                      <a:noFill/>
                    </a:lnR>
                    <a:lnT>
                      <a:noFill/>
                    </a:lnT>
                    <a:lnB>
                      <a:noFill/>
                    </a:lnB>
                  </a:tcPr>
                </a:tc>
                <a:tc>
                  <a:txBody>
                    <a:bodyPr/>
                    <a:lstStyle/>
                    <a:p>
                      <a:pPr algn="l" fontAlgn="ctr"/>
                      <a:endParaRPr lang="en-US" sz="2800" b="1" i="1" u="none" strike="noStrike" dirty="0">
                        <a:effectLst/>
                        <a:latin typeface="Calibri" panose="020F0502020204030204" pitchFamily="34" charset="0"/>
                      </a:endParaRPr>
                    </a:p>
                  </a:txBody>
                  <a:tcPr marL="6350" marR="6350" marT="6350" marB="0" anchor="ctr">
                    <a:lnL>
                      <a:noFill/>
                    </a:lnL>
                    <a:lnR>
                      <a:noFill/>
                    </a:lnR>
                    <a:lnT>
                      <a:noFill/>
                    </a:lnT>
                    <a:lnB>
                      <a:noFill/>
                    </a:lnB>
                  </a:tcPr>
                </a:tc>
                <a:tc>
                  <a:txBody>
                    <a:bodyPr/>
                    <a:lstStyle/>
                    <a:p>
                      <a:pPr algn="ctr" fontAlgn="ctr"/>
                      <a:r>
                        <a:rPr lang="en-US" sz="2800" b="1" i="1" u="none" strike="noStrike" dirty="0">
                          <a:effectLst/>
                          <a:latin typeface="Calibri" panose="020F0502020204030204" pitchFamily="34" charset="0"/>
                        </a:rPr>
                        <a:t>8.0</a:t>
                      </a:r>
                    </a:p>
                  </a:txBody>
                  <a:tcPr marL="6350" marR="6350" marT="6350" marB="0" anchor="ctr">
                    <a:lnL>
                      <a:noFill/>
                    </a:lnL>
                    <a:lnR>
                      <a:noFill/>
                    </a:lnR>
                    <a:lnT>
                      <a:noFill/>
                    </a:lnT>
                    <a:lnB>
                      <a:noFill/>
                    </a:lnB>
                  </a:tcPr>
                </a:tc>
                <a:tc>
                  <a:txBody>
                    <a:bodyPr/>
                    <a:lstStyle/>
                    <a:p>
                      <a:pPr algn="ctr" fontAlgn="ctr"/>
                      <a:endParaRPr lang="en-US" sz="2800" b="1" i="1" u="none" strike="noStrike" dirty="0">
                        <a:effectLst/>
                        <a:latin typeface="Calibri" panose="020F0502020204030204" pitchFamily="34" charset="0"/>
                      </a:endParaRPr>
                    </a:p>
                  </a:txBody>
                  <a:tcPr marL="6350" marR="6350" marT="6350" marB="0" anchor="ctr">
                    <a:lnL>
                      <a:noFill/>
                    </a:lnL>
                    <a:lnR>
                      <a:noFill/>
                    </a:lnR>
                    <a:lnT>
                      <a:noFill/>
                    </a:lnT>
                    <a:lnB>
                      <a:noFill/>
                    </a:lnB>
                  </a:tcPr>
                </a:tc>
                <a:tc>
                  <a:txBody>
                    <a:bodyPr/>
                    <a:lstStyle/>
                    <a:p>
                      <a:pPr algn="ctr" fontAlgn="ctr"/>
                      <a:r>
                        <a:rPr lang="en-US" sz="2800" b="1" i="1" u="none" strike="noStrike" dirty="0">
                          <a:effectLst/>
                          <a:latin typeface="Calibri" panose="020F0502020204030204" pitchFamily="34" charset="0"/>
                        </a:rPr>
                        <a:t>11.0</a:t>
                      </a:r>
                    </a:p>
                  </a:txBody>
                  <a:tcPr marL="6350" marR="6350" marT="6350" marB="0" anchor="ctr">
                    <a:lnL>
                      <a:noFill/>
                    </a:lnL>
                    <a:lnR>
                      <a:noFill/>
                    </a:lnR>
                    <a:lnT>
                      <a:noFill/>
                    </a:lnT>
                    <a:lnB>
                      <a:noFill/>
                    </a:lnB>
                  </a:tcPr>
                </a:tc>
                <a:extLst>
                  <a:ext uri="{0D108BD9-81ED-4DB2-BD59-A6C34878D82A}">
                    <a16:rowId xmlns:a16="http://schemas.microsoft.com/office/drawing/2014/main" val="272647169"/>
                  </a:ext>
                </a:extLst>
              </a:tr>
              <a:tr h="440653">
                <a:tc>
                  <a:txBody>
                    <a:bodyPr/>
                    <a:lstStyle/>
                    <a:p>
                      <a:pPr algn="l" fontAlgn="ctr"/>
                      <a:r>
                        <a:rPr lang="en-US" sz="2800" b="1" i="1" u="none" strike="noStrike" dirty="0">
                          <a:effectLst/>
                          <a:latin typeface="Calibri" panose="020F0502020204030204" pitchFamily="34" charset="0"/>
                        </a:rPr>
                        <a:t>Standard deviation</a:t>
                      </a:r>
                    </a:p>
                  </a:txBody>
                  <a:tcPr marL="6350" marR="6350" marT="635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2800" b="1" i="1" u="none" strike="noStrike" dirty="0">
                          <a:effectLst/>
                          <a:latin typeface="Calibri" panose="020F0502020204030204" pitchFamily="34" charset="0"/>
                        </a:rPr>
                        <a:t> </a:t>
                      </a:r>
                    </a:p>
                  </a:txBody>
                  <a:tcPr marL="6350" marR="6350" marT="635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2800" b="1" i="1" u="none" strike="noStrike" dirty="0">
                          <a:effectLst/>
                          <a:latin typeface="Calibri" panose="020F0502020204030204" pitchFamily="34" charset="0"/>
                        </a:rPr>
                        <a:t>2.1</a:t>
                      </a:r>
                    </a:p>
                  </a:txBody>
                  <a:tcPr marL="6350" marR="6350" marT="635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2800" b="1" i="1" u="none" strike="noStrike" dirty="0">
                          <a:effectLst/>
                          <a:latin typeface="Calibri" panose="020F0502020204030204" pitchFamily="34" charset="0"/>
                        </a:rPr>
                        <a:t> </a:t>
                      </a:r>
                    </a:p>
                  </a:txBody>
                  <a:tcPr marL="6350" marR="6350" marT="635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2800" b="1" i="1" u="none" strike="noStrike" dirty="0">
                          <a:effectLst/>
                          <a:latin typeface="Calibri" panose="020F0502020204030204" pitchFamily="34" charset="0"/>
                        </a:rPr>
                        <a:t>3.0</a:t>
                      </a:r>
                    </a:p>
                  </a:txBody>
                  <a:tcPr marL="6350" marR="6350" marT="635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40870863"/>
                  </a:ext>
                </a:extLst>
              </a:tr>
            </a:tbl>
          </a:graphicData>
        </a:graphic>
      </p:graphicFrame>
    </p:spTree>
    <p:extLst>
      <p:ext uri="{BB962C8B-B14F-4D97-AF65-F5344CB8AC3E}">
        <p14:creationId xmlns:p14="http://schemas.microsoft.com/office/powerpoint/2010/main" val="28602640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2">
            <a:extLst>
              <a:ext uri="{FF2B5EF4-FFF2-40B4-BE49-F238E27FC236}">
                <a16:creationId xmlns:a16="http://schemas.microsoft.com/office/drawing/2014/main" id="{C26D2A91-6A1E-46EE-8421-6B69EB25D3D9}"/>
              </a:ext>
            </a:extLst>
          </p:cNvPr>
          <p:cNvGrpSpPr/>
          <p:nvPr/>
        </p:nvGrpSpPr>
        <p:grpSpPr>
          <a:xfrm>
            <a:off x="0" y="0"/>
            <a:ext cx="12192000" cy="6858000"/>
            <a:chOff x="0" y="0"/>
            <a:chExt cx="19200" cy="10800"/>
          </a:xfrm>
        </p:grpSpPr>
        <p:grpSp>
          <p:nvGrpSpPr>
            <p:cNvPr id="35" name="组合 1">
              <a:extLst>
                <a:ext uri="{FF2B5EF4-FFF2-40B4-BE49-F238E27FC236}">
                  <a16:creationId xmlns:a16="http://schemas.microsoft.com/office/drawing/2014/main" id="{2DF9097C-E7AE-4560-9EB4-A3B22B5A9DEE}"/>
                </a:ext>
              </a:extLst>
            </p:cNvPr>
            <p:cNvGrpSpPr/>
            <p:nvPr userDrawn="1"/>
          </p:nvGrpSpPr>
          <p:grpSpPr>
            <a:xfrm>
              <a:off x="0" y="0"/>
              <a:ext cx="19200" cy="10800"/>
              <a:chOff x="0" y="0"/>
              <a:chExt cx="19200" cy="10800"/>
            </a:xfrm>
          </p:grpSpPr>
          <p:sp>
            <p:nvSpPr>
              <p:cNvPr id="37" name="流程图: 手动输入 9">
                <a:extLst>
                  <a:ext uri="{FF2B5EF4-FFF2-40B4-BE49-F238E27FC236}">
                    <a16:creationId xmlns:a16="http://schemas.microsoft.com/office/drawing/2014/main" id="{0EAA6A05-31A5-4DF1-B538-D0CF9C1436E1}"/>
                  </a:ext>
                </a:extLst>
              </p:cNvPr>
              <p:cNvSpPr/>
              <p:nvPr userDrawn="1"/>
            </p:nvSpPr>
            <p:spPr>
              <a:xfrm rot="16200000" flipV="1">
                <a:off x="1377" y="-1377"/>
                <a:ext cx="10800" cy="13554"/>
              </a:xfrm>
              <a:prstGeom prst="flowChartManualInp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思源黑体 CN Normal" panose="020B0400000000000000" charset="-122"/>
                </a:endParaRPr>
              </a:p>
            </p:txBody>
          </p:sp>
          <p:sp>
            <p:nvSpPr>
              <p:cNvPr id="38" name="流程图: 手动输入 20">
                <a:extLst>
                  <a:ext uri="{FF2B5EF4-FFF2-40B4-BE49-F238E27FC236}">
                    <a16:creationId xmlns:a16="http://schemas.microsoft.com/office/drawing/2014/main" id="{52FCC8D4-6EB0-4E73-AEC1-BC146D68D1EA}"/>
                  </a:ext>
                </a:extLst>
              </p:cNvPr>
              <p:cNvSpPr/>
              <p:nvPr userDrawn="1"/>
            </p:nvSpPr>
            <p:spPr>
              <a:xfrm rot="16200000" flipH="1">
                <a:off x="7114" y="-1286"/>
                <a:ext cx="10800" cy="13373"/>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1" fmla="*/ 0 w 10000"/>
                  <a:gd name="connsiteY0-2" fmla="*/ 3616 h 10000"/>
                  <a:gd name="connsiteX1-3" fmla="*/ 10000 w 10000"/>
                  <a:gd name="connsiteY1-4" fmla="*/ 0 h 10000"/>
                  <a:gd name="connsiteX2-5" fmla="*/ 10000 w 10000"/>
                  <a:gd name="connsiteY2-6" fmla="*/ 10000 h 10000"/>
                  <a:gd name="connsiteX3-7" fmla="*/ 0 w 10000"/>
                  <a:gd name="connsiteY3-8" fmla="*/ 10000 h 10000"/>
                  <a:gd name="connsiteX4-9" fmla="*/ 0 w 10000"/>
                  <a:gd name="connsiteY4-10" fmla="*/ 3616 h 10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10000">
                    <a:moveTo>
                      <a:pt x="0" y="3616"/>
                    </a:moveTo>
                    <a:lnTo>
                      <a:pt x="10000" y="0"/>
                    </a:lnTo>
                    <a:lnTo>
                      <a:pt x="10000" y="10000"/>
                    </a:lnTo>
                    <a:lnTo>
                      <a:pt x="0" y="10000"/>
                    </a:lnTo>
                    <a:lnTo>
                      <a:pt x="0" y="3616"/>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思源黑体 CN Normal" panose="020B0400000000000000" charset="-122"/>
                </a:endParaRPr>
              </a:p>
            </p:txBody>
          </p:sp>
        </p:grpSp>
        <p:sp>
          <p:nvSpPr>
            <p:cNvPr id="36" name="矩形 11">
              <a:extLst>
                <a:ext uri="{FF2B5EF4-FFF2-40B4-BE49-F238E27FC236}">
                  <a16:creationId xmlns:a16="http://schemas.microsoft.com/office/drawing/2014/main" id="{1266F087-4CB4-48CA-8FCA-291C6F437286}"/>
                </a:ext>
              </a:extLst>
            </p:cNvPr>
            <p:cNvSpPr/>
            <p:nvPr userDrawn="1"/>
          </p:nvSpPr>
          <p:spPr>
            <a:xfrm>
              <a:off x="390" y="330"/>
              <a:ext cx="18495" cy="10170"/>
            </a:xfrm>
            <a:prstGeom prst="rect">
              <a:avLst/>
            </a:prstGeom>
            <a:pattFill prst="wdUpDiag">
              <a:fgClr>
                <a:srgbClr val="F8FCFE"/>
              </a:fgClr>
              <a:bgClr>
                <a:schemeClr val="bg1"/>
              </a:bgClr>
            </a:patt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思源黑体 CN Normal" panose="020B0400000000000000" charset="-122"/>
              </a:endParaRPr>
            </a:p>
          </p:txBody>
        </p:sp>
      </p:grpSp>
      <p:sp>
        <p:nvSpPr>
          <p:cNvPr id="17" name="矩形 16"/>
          <p:cNvSpPr/>
          <p:nvPr/>
        </p:nvSpPr>
        <p:spPr>
          <a:xfrm>
            <a:off x="4070818" y="287330"/>
            <a:ext cx="4057457" cy="707886"/>
          </a:xfrm>
          <a:prstGeom prst="rect">
            <a:avLst/>
          </a:prstGeom>
        </p:spPr>
        <p:txBody>
          <a:bodyPr wrap="none">
            <a:spAutoFit/>
          </a:bodyPr>
          <a:lstStyle/>
          <a:p>
            <a:r>
              <a:rPr lang="en-US" sz="4000" b="1" dirty="0">
                <a:solidFill>
                  <a:srgbClr val="002060"/>
                </a:solidFill>
                <a:latin typeface="Calibri" panose="020F0502020204030204" pitchFamily="34" charset="0"/>
                <a:cs typeface="Calibri" panose="020F0502020204030204" pitchFamily="34" charset="0"/>
              </a:rPr>
              <a:t>MIDC Scale Scores</a:t>
            </a:r>
            <a:endParaRPr lang="zh-CN" altLang="en-US" sz="4000" b="1" dirty="0">
              <a:solidFill>
                <a:schemeClr val="accent5"/>
              </a:solidFill>
              <a:latin typeface="Calibri" panose="020F0502020204030204" pitchFamily="34" charset="0"/>
              <a:ea typeface="思源黑体 CN Normal" panose="020B0400000000000000" charset="-122"/>
              <a:cs typeface="Calibri" panose="020F0502020204030204" pitchFamily="34" charset="0"/>
            </a:endParaRPr>
          </a:p>
        </p:txBody>
      </p:sp>
      <p:cxnSp>
        <p:nvCxnSpPr>
          <p:cNvPr id="40" name="Straight Connector 39">
            <a:extLst>
              <a:ext uri="{FF2B5EF4-FFF2-40B4-BE49-F238E27FC236}">
                <a16:creationId xmlns:a16="http://schemas.microsoft.com/office/drawing/2014/main" id="{7278822D-AE23-4BC5-8C1B-56A51E8498C2}"/>
              </a:ext>
            </a:extLst>
          </p:cNvPr>
          <p:cNvCxnSpPr/>
          <p:nvPr/>
        </p:nvCxnSpPr>
        <p:spPr>
          <a:xfrm>
            <a:off x="723900" y="1085850"/>
            <a:ext cx="10912196" cy="0"/>
          </a:xfrm>
          <a:prstGeom prst="line">
            <a:avLst/>
          </a:prstGeom>
          <a:ln w="38100"/>
        </p:spPr>
        <p:style>
          <a:lnRef idx="1">
            <a:schemeClr val="accent2"/>
          </a:lnRef>
          <a:fillRef idx="0">
            <a:schemeClr val="accent2"/>
          </a:fillRef>
          <a:effectRef idx="0">
            <a:schemeClr val="accent2"/>
          </a:effectRef>
          <a:fontRef idx="minor">
            <a:schemeClr val="tx1"/>
          </a:fontRef>
        </p:style>
      </p:cxnSp>
      <p:graphicFrame>
        <p:nvGraphicFramePr>
          <p:cNvPr id="29" name="Table 28">
            <a:extLst>
              <a:ext uri="{FF2B5EF4-FFF2-40B4-BE49-F238E27FC236}">
                <a16:creationId xmlns:a16="http://schemas.microsoft.com/office/drawing/2014/main" id="{2042CB9F-174F-486F-BF32-41423E893CC1}"/>
              </a:ext>
            </a:extLst>
          </p:cNvPr>
          <p:cNvGraphicFramePr>
            <a:graphicFrameLocks noGrp="1"/>
          </p:cNvGraphicFramePr>
          <p:nvPr>
            <p:extLst>
              <p:ext uri="{D42A27DB-BD31-4B8C-83A1-F6EECF244321}">
                <p14:modId xmlns:p14="http://schemas.microsoft.com/office/powerpoint/2010/main" val="145622867"/>
              </p:ext>
            </p:extLst>
          </p:nvPr>
        </p:nvGraphicFramePr>
        <p:xfrm>
          <a:off x="824054" y="1335752"/>
          <a:ext cx="10711888" cy="5081847"/>
        </p:xfrm>
        <a:graphic>
          <a:graphicData uri="http://schemas.openxmlformats.org/drawingml/2006/table">
            <a:tbl>
              <a:tblPr/>
              <a:tblGrid>
                <a:gridCol w="930376">
                  <a:extLst>
                    <a:ext uri="{9D8B030D-6E8A-4147-A177-3AD203B41FA5}">
                      <a16:colId xmlns:a16="http://schemas.microsoft.com/office/drawing/2014/main" val="1082575276"/>
                    </a:ext>
                  </a:extLst>
                </a:gridCol>
                <a:gridCol w="7443003">
                  <a:extLst>
                    <a:ext uri="{9D8B030D-6E8A-4147-A177-3AD203B41FA5}">
                      <a16:colId xmlns:a16="http://schemas.microsoft.com/office/drawing/2014/main" val="2280864797"/>
                    </a:ext>
                  </a:extLst>
                </a:gridCol>
                <a:gridCol w="1181827">
                  <a:extLst>
                    <a:ext uri="{9D8B030D-6E8A-4147-A177-3AD203B41FA5}">
                      <a16:colId xmlns:a16="http://schemas.microsoft.com/office/drawing/2014/main" val="1649136385"/>
                    </a:ext>
                  </a:extLst>
                </a:gridCol>
                <a:gridCol w="1156682">
                  <a:extLst>
                    <a:ext uri="{9D8B030D-6E8A-4147-A177-3AD203B41FA5}">
                      <a16:colId xmlns:a16="http://schemas.microsoft.com/office/drawing/2014/main" val="1954272391"/>
                    </a:ext>
                  </a:extLst>
                </a:gridCol>
              </a:tblGrid>
              <a:tr h="417474">
                <a:tc>
                  <a:txBody>
                    <a:bodyPr/>
                    <a:lstStyle/>
                    <a:p>
                      <a:pPr algn="ctr" fontAlgn="ctr"/>
                      <a:r>
                        <a:rPr lang="en-US" sz="2000" b="1" i="0" u="none" strike="noStrike" dirty="0">
                          <a:effectLst/>
                          <a:latin typeface="Calibri" panose="020F0502020204030204" pitchFamily="34" charset="0"/>
                        </a:rPr>
                        <a:t>Scale</a:t>
                      </a:r>
                    </a:p>
                  </a:txBody>
                  <a:tcPr marL="6350" marR="6350" marT="635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r>
                        <a:rPr lang="en-US" sz="2000" b="1" i="0" u="none" strike="noStrike" dirty="0">
                          <a:effectLst/>
                          <a:latin typeface="Calibri" panose="020F0502020204030204" pitchFamily="34" charset="0"/>
                        </a:rPr>
                        <a:t>Personality pattern</a:t>
                      </a:r>
                    </a:p>
                  </a:txBody>
                  <a:tcPr marL="6350" marR="6350" marT="635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effectLst/>
                          <a:latin typeface="Calibri" panose="020F0502020204030204" pitchFamily="34" charset="0"/>
                        </a:rPr>
                        <a:t>Lower</a:t>
                      </a:r>
                    </a:p>
                  </a:txBody>
                  <a:tcPr marL="6350" marR="6350" marT="635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effectLst/>
                          <a:latin typeface="Calibri" panose="020F0502020204030204" pitchFamily="34" charset="0"/>
                        </a:rPr>
                        <a:t>Upper</a:t>
                      </a:r>
                    </a:p>
                  </a:txBody>
                  <a:tcPr marL="6350" marR="6350" marT="635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6614892"/>
                  </a:ext>
                </a:extLst>
              </a:tr>
              <a:tr h="275158">
                <a:tc>
                  <a:txBody>
                    <a:bodyPr/>
                    <a:lstStyle/>
                    <a:p>
                      <a:pPr algn="ctr" fontAlgn="ctr"/>
                      <a:r>
                        <a:rPr lang="en-US" sz="2000" b="0" i="0" u="none" strike="noStrike" dirty="0">
                          <a:effectLst/>
                          <a:latin typeface="Calibri" panose="020F0502020204030204" pitchFamily="34" charset="0"/>
                        </a:rPr>
                        <a:t>1A</a:t>
                      </a:r>
                    </a:p>
                  </a:txBody>
                  <a:tcPr marL="6350" marR="6350" marT="635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r>
                        <a:rPr lang="en-US" sz="2000" b="0" i="0" u="none" strike="noStrike" dirty="0">
                          <a:effectLst/>
                          <a:latin typeface="Calibri" panose="020F0502020204030204" pitchFamily="34" charset="0"/>
                        </a:rPr>
                        <a:t>Dominant: Asserting–Controlling–Aggressive (Sadistic)</a:t>
                      </a:r>
                    </a:p>
                  </a:txBody>
                  <a:tcPr marL="6350" marR="6350" marT="635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sz="2000" b="0" i="0" u="none" strike="noStrike" dirty="0">
                          <a:effectLst/>
                          <a:latin typeface="Arial" panose="020B0604020202020204" pitchFamily="34" charset="0"/>
                        </a:rPr>
                        <a:t>14</a:t>
                      </a:r>
                    </a:p>
                  </a:txBody>
                  <a:tcPr marL="6350" marR="6350" marT="635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sz="2000" b="0" i="0" u="none" strike="noStrike" dirty="0">
                          <a:effectLst/>
                          <a:latin typeface="Arial" panose="020B0604020202020204" pitchFamily="34" charset="0"/>
                        </a:rPr>
                        <a:t>22</a:t>
                      </a:r>
                    </a:p>
                  </a:txBody>
                  <a:tcPr marL="6350" marR="6350" marT="635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223489673"/>
                  </a:ext>
                </a:extLst>
              </a:tr>
              <a:tr h="376370">
                <a:tc>
                  <a:txBody>
                    <a:bodyPr/>
                    <a:lstStyle/>
                    <a:p>
                      <a:pPr algn="ctr" fontAlgn="ctr"/>
                      <a:r>
                        <a:rPr lang="en-US" sz="2000" b="0" i="0" u="none" strike="noStrike" dirty="0">
                          <a:effectLst/>
                          <a:latin typeface="Calibri" panose="020F0502020204030204" pitchFamily="34" charset="0"/>
                        </a:rPr>
                        <a:t>1B</a:t>
                      </a:r>
                    </a:p>
                  </a:txBody>
                  <a:tcPr marL="6350" marR="6350" marT="6350" marB="0" anchor="ctr">
                    <a:lnL>
                      <a:noFill/>
                    </a:lnL>
                    <a:lnR>
                      <a:noFill/>
                    </a:lnR>
                    <a:lnT>
                      <a:noFill/>
                    </a:lnT>
                    <a:lnB>
                      <a:noFill/>
                    </a:lnB>
                  </a:tcPr>
                </a:tc>
                <a:tc>
                  <a:txBody>
                    <a:bodyPr/>
                    <a:lstStyle/>
                    <a:p>
                      <a:pPr algn="l" fontAlgn="ctr"/>
                      <a:r>
                        <a:rPr lang="en-US" sz="2000" b="0" i="0" u="none" strike="noStrike" dirty="0">
                          <a:effectLst/>
                          <a:latin typeface="Calibri" panose="020F0502020204030204" pitchFamily="34" charset="0"/>
                        </a:rPr>
                        <a:t>Dauntless: Adventurous–Dissenting–Aggrandizing (Antisocial)</a:t>
                      </a:r>
                    </a:p>
                  </a:txBody>
                  <a:tcPr marL="6350" marR="6350" marT="6350" marB="0" anchor="ctr">
                    <a:lnL>
                      <a:noFill/>
                    </a:lnL>
                    <a:lnR>
                      <a:noFill/>
                    </a:lnR>
                    <a:lnT>
                      <a:noFill/>
                    </a:lnT>
                    <a:lnB>
                      <a:noFill/>
                    </a:lnB>
                  </a:tcPr>
                </a:tc>
                <a:tc>
                  <a:txBody>
                    <a:bodyPr/>
                    <a:lstStyle/>
                    <a:p>
                      <a:pPr algn="ctr" fontAlgn="ctr"/>
                      <a:r>
                        <a:rPr lang="en-US" sz="2000" b="0" i="0" u="none" strike="noStrike" dirty="0">
                          <a:effectLst/>
                          <a:latin typeface="Arial" panose="020B0604020202020204" pitchFamily="34" charset="0"/>
                        </a:rPr>
                        <a:t>4</a:t>
                      </a:r>
                    </a:p>
                  </a:txBody>
                  <a:tcPr marL="6350" marR="6350" marT="6350" marB="0" anchor="ctr">
                    <a:lnL>
                      <a:noFill/>
                    </a:lnL>
                    <a:lnR>
                      <a:noFill/>
                    </a:lnR>
                    <a:lnT>
                      <a:noFill/>
                    </a:lnT>
                    <a:lnB>
                      <a:noFill/>
                    </a:lnB>
                  </a:tcPr>
                </a:tc>
                <a:tc>
                  <a:txBody>
                    <a:bodyPr/>
                    <a:lstStyle/>
                    <a:p>
                      <a:pPr algn="ctr" fontAlgn="ctr"/>
                      <a:r>
                        <a:rPr lang="en-US" sz="2000" b="0" i="0" u="none" strike="noStrike" dirty="0">
                          <a:effectLst/>
                          <a:latin typeface="Arial" panose="020B0604020202020204" pitchFamily="34" charset="0"/>
                        </a:rPr>
                        <a:t>4</a:t>
                      </a:r>
                    </a:p>
                  </a:txBody>
                  <a:tcPr marL="6350" marR="6350" marT="6350" marB="0" anchor="ctr">
                    <a:lnL>
                      <a:noFill/>
                    </a:lnL>
                    <a:lnR>
                      <a:noFill/>
                    </a:lnR>
                    <a:lnT>
                      <a:noFill/>
                    </a:lnT>
                    <a:lnB>
                      <a:noFill/>
                    </a:lnB>
                  </a:tcPr>
                </a:tc>
                <a:extLst>
                  <a:ext uri="{0D108BD9-81ED-4DB2-BD59-A6C34878D82A}">
                    <a16:rowId xmlns:a16="http://schemas.microsoft.com/office/drawing/2014/main" val="1324906625"/>
                  </a:ext>
                </a:extLst>
              </a:tr>
              <a:tr h="275158">
                <a:tc>
                  <a:txBody>
                    <a:bodyPr/>
                    <a:lstStyle/>
                    <a:p>
                      <a:pPr algn="ctr" fontAlgn="ctr"/>
                      <a:r>
                        <a:rPr lang="en-US" sz="2000" b="0" i="0" u="none" strike="noStrike" dirty="0">
                          <a:effectLst/>
                          <a:latin typeface="Calibri" panose="020F0502020204030204" pitchFamily="34" charset="0"/>
                        </a:rPr>
                        <a:t>2</a:t>
                      </a:r>
                    </a:p>
                  </a:txBody>
                  <a:tcPr marL="6350" marR="6350" marT="6350" marB="0" anchor="ctr">
                    <a:lnL>
                      <a:noFill/>
                    </a:lnL>
                    <a:lnR>
                      <a:noFill/>
                    </a:lnR>
                    <a:lnT>
                      <a:noFill/>
                    </a:lnT>
                    <a:lnB>
                      <a:noFill/>
                    </a:lnB>
                  </a:tcPr>
                </a:tc>
                <a:tc>
                  <a:txBody>
                    <a:bodyPr/>
                    <a:lstStyle/>
                    <a:p>
                      <a:pPr algn="l" fontAlgn="ctr"/>
                      <a:r>
                        <a:rPr lang="en-US" sz="2000" b="0" i="0" u="none" strike="noStrike" dirty="0">
                          <a:effectLst/>
                          <a:latin typeface="Calibri" panose="020F0502020204030204" pitchFamily="34" charset="0"/>
                        </a:rPr>
                        <a:t>Ambitious: Confident–Self-serving–Exploitative (Narcissistic)</a:t>
                      </a:r>
                    </a:p>
                  </a:txBody>
                  <a:tcPr marL="6350" marR="6350" marT="6350" marB="0" anchor="ctr">
                    <a:lnL>
                      <a:noFill/>
                    </a:lnL>
                    <a:lnR>
                      <a:noFill/>
                    </a:lnR>
                    <a:lnT>
                      <a:noFill/>
                    </a:lnT>
                    <a:lnB>
                      <a:noFill/>
                    </a:lnB>
                  </a:tcPr>
                </a:tc>
                <a:tc>
                  <a:txBody>
                    <a:bodyPr/>
                    <a:lstStyle/>
                    <a:p>
                      <a:pPr algn="ctr" fontAlgn="ctr"/>
                      <a:r>
                        <a:rPr lang="en-US" sz="2000" b="0" i="0" u="none" strike="noStrike" dirty="0">
                          <a:effectLst/>
                          <a:latin typeface="Arial" panose="020B0604020202020204" pitchFamily="34" charset="0"/>
                        </a:rPr>
                        <a:t>9</a:t>
                      </a:r>
                    </a:p>
                  </a:txBody>
                  <a:tcPr marL="6350" marR="6350" marT="6350" marB="0" anchor="ctr">
                    <a:lnL>
                      <a:noFill/>
                    </a:lnL>
                    <a:lnR>
                      <a:noFill/>
                    </a:lnR>
                    <a:lnT>
                      <a:noFill/>
                    </a:lnT>
                    <a:lnB>
                      <a:noFill/>
                    </a:lnB>
                  </a:tcPr>
                </a:tc>
                <a:tc>
                  <a:txBody>
                    <a:bodyPr/>
                    <a:lstStyle/>
                    <a:p>
                      <a:pPr algn="ctr" fontAlgn="ctr"/>
                      <a:r>
                        <a:rPr lang="en-US" sz="2000" b="0" i="0" u="none" strike="noStrike" dirty="0">
                          <a:effectLst/>
                          <a:latin typeface="Arial" panose="020B0604020202020204" pitchFamily="34" charset="0"/>
                        </a:rPr>
                        <a:t>17</a:t>
                      </a:r>
                    </a:p>
                  </a:txBody>
                  <a:tcPr marL="6350" marR="6350" marT="6350" marB="0" anchor="ctr">
                    <a:lnL>
                      <a:noFill/>
                    </a:lnL>
                    <a:lnR>
                      <a:noFill/>
                    </a:lnR>
                    <a:lnT>
                      <a:noFill/>
                    </a:lnT>
                    <a:lnB>
                      <a:noFill/>
                    </a:lnB>
                  </a:tcPr>
                </a:tc>
                <a:extLst>
                  <a:ext uri="{0D108BD9-81ED-4DB2-BD59-A6C34878D82A}">
                    <a16:rowId xmlns:a16="http://schemas.microsoft.com/office/drawing/2014/main" val="4092842563"/>
                  </a:ext>
                </a:extLst>
              </a:tr>
              <a:tr h="275158">
                <a:tc>
                  <a:txBody>
                    <a:bodyPr/>
                    <a:lstStyle/>
                    <a:p>
                      <a:pPr algn="ctr" fontAlgn="ctr"/>
                      <a:r>
                        <a:rPr lang="en-US" sz="2000" b="0" i="0" u="none" strike="noStrike" dirty="0">
                          <a:effectLst/>
                          <a:latin typeface="Calibri" panose="020F0502020204030204" pitchFamily="34" charset="0"/>
                        </a:rPr>
                        <a:t>3</a:t>
                      </a:r>
                    </a:p>
                  </a:txBody>
                  <a:tcPr marL="6350" marR="6350" marT="6350" marB="0" anchor="ctr">
                    <a:lnL>
                      <a:noFill/>
                    </a:lnL>
                    <a:lnR>
                      <a:noFill/>
                    </a:lnR>
                    <a:lnT>
                      <a:noFill/>
                    </a:lnT>
                    <a:lnB>
                      <a:noFill/>
                    </a:lnB>
                  </a:tcPr>
                </a:tc>
                <a:tc>
                  <a:txBody>
                    <a:bodyPr/>
                    <a:lstStyle/>
                    <a:p>
                      <a:pPr algn="l" fontAlgn="ctr"/>
                      <a:r>
                        <a:rPr lang="en-US" sz="2000" b="0" i="0" u="none" strike="noStrike" dirty="0">
                          <a:effectLst/>
                          <a:latin typeface="Calibri" panose="020F0502020204030204" pitchFamily="34" charset="0"/>
                        </a:rPr>
                        <a:t>Outgoing: Congenial–Gregarious–Impulsive (Histrionic)</a:t>
                      </a:r>
                    </a:p>
                  </a:txBody>
                  <a:tcPr marL="6350" marR="6350" marT="6350" marB="0" anchor="ctr">
                    <a:lnL>
                      <a:noFill/>
                    </a:lnL>
                    <a:lnR>
                      <a:noFill/>
                    </a:lnR>
                    <a:lnT>
                      <a:noFill/>
                    </a:lnT>
                    <a:lnB>
                      <a:noFill/>
                    </a:lnB>
                  </a:tcPr>
                </a:tc>
                <a:tc>
                  <a:txBody>
                    <a:bodyPr/>
                    <a:lstStyle/>
                    <a:p>
                      <a:pPr algn="ctr" fontAlgn="ctr"/>
                      <a:r>
                        <a:rPr lang="en-US" sz="2000" b="0" i="0" u="none" strike="noStrike" dirty="0">
                          <a:effectLst/>
                          <a:latin typeface="Arial" panose="020B0604020202020204" pitchFamily="34" charset="0"/>
                        </a:rPr>
                        <a:t>3</a:t>
                      </a:r>
                    </a:p>
                  </a:txBody>
                  <a:tcPr marL="6350" marR="6350" marT="6350" marB="0" anchor="ctr">
                    <a:lnL>
                      <a:noFill/>
                    </a:lnL>
                    <a:lnR>
                      <a:noFill/>
                    </a:lnR>
                    <a:lnT>
                      <a:noFill/>
                    </a:lnT>
                    <a:lnB>
                      <a:noFill/>
                    </a:lnB>
                  </a:tcPr>
                </a:tc>
                <a:tc>
                  <a:txBody>
                    <a:bodyPr/>
                    <a:lstStyle/>
                    <a:p>
                      <a:pPr algn="ctr" fontAlgn="ctr"/>
                      <a:r>
                        <a:rPr lang="en-US" sz="2000" b="0" i="0" u="none" strike="noStrike" dirty="0">
                          <a:effectLst/>
                          <a:latin typeface="Arial" panose="020B0604020202020204" pitchFamily="34" charset="0"/>
                        </a:rPr>
                        <a:t>4</a:t>
                      </a:r>
                    </a:p>
                  </a:txBody>
                  <a:tcPr marL="6350" marR="6350" marT="6350" marB="0" anchor="ctr">
                    <a:lnL>
                      <a:noFill/>
                    </a:lnL>
                    <a:lnR>
                      <a:noFill/>
                    </a:lnR>
                    <a:lnT>
                      <a:noFill/>
                    </a:lnT>
                    <a:lnB>
                      <a:noFill/>
                    </a:lnB>
                  </a:tcPr>
                </a:tc>
                <a:extLst>
                  <a:ext uri="{0D108BD9-81ED-4DB2-BD59-A6C34878D82A}">
                    <a16:rowId xmlns:a16="http://schemas.microsoft.com/office/drawing/2014/main" val="538649354"/>
                  </a:ext>
                </a:extLst>
              </a:tr>
              <a:tr h="376370">
                <a:tc>
                  <a:txBody>
                    <a:bodyPr/>
                    <a:lstStyle/>
                    <a:p>
                      <a:pPr algn="ctr" fontAlgn="ctr"/>
                      <a:r>
                        <a:rPr lang="en-US" sz="2000" b="0" i="0" u="none" strike="noStrike" dirty="0">
                          <a:effectLst/>
                          <a:latin typeface="Calibri" panose="020F0502020204030204" pitchFamily="34" charset="0"/>
                        </a:rPr>
                        <a:t>4</a:t>
                      </a:r>
                    </a:p>
                  </a:txBody>
                  <a:tcPr marL="6350" marR="6350" marT="6350" marB="0" anchor="ctr">
                    <a:lnL>
                      <a:noFill/>
                    </a:lnL>
                    <a:lnR>
                      <a:noFill/>
                    </a:lnR>
                    <a:lnT>
                      <a:noFill/>
                    </a:lnT>
                    <a:lnB>
                      <a:noFill/>
                    </a:lnB>
                  </a:tcPr>
                </a:tc>
                <a:tc>
                  <a:txBody>
                    <a:bodyPr/>
                    <a:lstStyle/>
                    <a:p>
                      <a:pPr algn="l" fontAlgn="ctr"/>
                      <a:r>
                        <a:rPr lang="en-US" sz="2000" b="0" i="0" u="none" strike="noStrike" dirty="0">
                          <a:effectLst/>
                          <a:latin typeface="Calibri" panose="020F0502020204030204" pitchFamily="34" charset="0"/>
                        </a:rPr>
                        <a:t>Accommodating: Cooperative–Agreeable–Submissive (Dependent)</a:t>
                      </a:r>
                    </a:p>
                  </a:txBody>
                  <a:tcPr marL="6350" marR="6350" marT="6350" marB="0" anchor="ctr">
                    <a:lnL>
                      <a:noFill/>
                    </a:lnL>
                    <a:lnR>
                      <a:noFill/>
                    </a:lnR>
                    <a:lnT>
                      <a:noFill/>
                    </a:lnT>
                    <a:lnB>
                      <a:noFill/>
                    </a:lnB>
                  </a:tcPr>
                </a:tc>
                <a:tc>
                  <a:txBody>
                    <a:bodyPr/>
                    <a:lstStyle/>
                    <a:p>
                      <a:pPr algn="ctr" fontAlgn="ctr"/>
                      <a:r>
                        <a:rPr lang="en-US" sz="2000" b="0" i="0" u="none" strike="noStrike" dirty="0">
                          <a:effectLst/>
                          <a:latin typeface="Arial" panose="020B0604020202020204" pitchFamily="34" charset="0"/>
                        </a:rPr>
                        <a:t>4</a:t>
                      </a:r>
                    </a:p>
                  </a:txBody>
                  <a:tcPr marL="6350" marR="6350" marT="6350" marB="0" anchor="ctr">
                    <a:lnL>
                      <a:noFill/>
                    </a:lnL>
                    <a:lnR>
                      <a:noFill/>
                    </a:lnR>
                    <a:lnT>
                      <a:noFill/>
                    </a:lnT>
                    <a:lnB>
                      <a:noFill/>
                    </a:lnB>
                  </a:tcPr>
                </a:tc>
                <a:tc>
                  <a:txBody>
                    <a:bodyPr/>
                    <a:lstStyle/>
                    <a:p>
                      <a:pPr algn="ctr" fontAlgn="ctr"/>
                      <a:r>
                        <a:rPr lang="en-US" sz="2000" b="0" i="0" u="none" strike="noStrike" dirty="0">
                          <a:effectLst/>
                          <a:latin typeface="Arial" panose="020B0604020202020204" pitchFamily="34" charset="0"/>
                        </a:rPr>
                        <a:t>5</a:t>
                      </a:r>
                    </a:p>
                  </a:txBody>
                  <a:tcPr marL="6350" marR="6350" marT="6350" marB="0" anchor="ctr">
                    <a:lnL>
                      <a:noFill/>
                    </a:lnL>
                    <a:lnR>
                      <a:noFill/>
                    </a:lnR>
                    <a:lnT>
                      <a:noFill/>
                    </a:lnT>
                    <a:lnB>
                      <a:noFill/>
                    </a:lnB>
                  </a:tcPr>
                </a:tc>
                <a:extLst>
                  <a:ext uri="{0D108BD9-81ED-4DB2-BD59-A6C34878D82A}">
                    <a16:rowId xmlns:a16="http://schemas.microsoft.com/office/drawing/2014/main" val="854450205"/>
                  </a:ext>
                </a:extLst>
              </a:tr>
              <a:tr h="376370">
                <a:tc>
                  <a:txBody>
                    <a:bodyPr/>
                    <a:lstStyle/>
                    <a:p>
                      <a:pPr algn="ctr" fontAlgn="ctr"/>
                      <a:r>
                        <a:rPr lang="en-US" sz="2000" b="0" i="0" u="none" strike="noStrike" dirty="0">
                          <a:effectLst/>
                          <a:latin typeface="Calibri" panose="020F0502020204030204" pitchFamily="34" charset="0"/>
                        </a:rPr>
                        <a:t>5A</a:t>
                      </a:r>
                    </a:p>
                  </a:txBody>
                  <a:tcPr marL="6350" marR="6350" marT="6350" marB="0" anchor="ctr">
                    <a:lnL>
                      <a:noFill/>
                    </a:lnL>
                    <a:lnR>
                      <a:noFill/>
                    </a:lnR>
                    <a:lnT>
                      <a:noFill/>
                    </a:lnT>
                    <a:lnB>
                      <a:noFill/>
                    </a:lnB>
                  </a:tcPr>
                </a:tc>
                <a:tc>
                  <a:txBody>
                    <a:bodyPr/>
                    <a:lstStyle/>
                    <a:p>
                      <a:pPr algn="l" fontAlgn="ctr"/>
                      <a:r>
                        <a:rPr lang="en-US" sz="2000" b="0" i="0" u="none" strike="noStrike" dirty="0">
                          <a:effectLst/>
                          <a:latin typeface="Calibri" panose="020F0502020204030204" pitchFamily="34" charset="0"/>
                        </a:rPr>
                        <a:t>Aggrieved: Unpresuming–Self-denying–Self-defeating (Masochistic)</a:t>
                      </a:r>
                    </a:p>
                  </a:txBody>
                  <a:tcPr marL="6350" marR="6350" marT="6350" marB="0" anchor="ctr">
                    <a:lnL>
                      <a:noFill/>
                    </a:lnL>
                    <a:lnR>
                      <a:noFill/>
                    </a:lnR>
                    <a:lnT>
                      <a:noFill/>
                    </a:lnT>
                    <a:lnB>
                      <a:noFill/>
                    </a:lnB>
                  </a:tcPr>
                </a:tc>
                <a:tc>
                  <a:txBody>
                    <a:bodyPr/>
                    <a:lstStyle/>
                    <a:p>
                      <a:pPr algn="ctr" fontAlgn="ctr"/>
                      <a:r>
                        <a:rPr lang="en-US" sz="2000" b="0" i="0" u="none" strike="noStrike" dirty="0">
                          <a:effectLst/>
                          <a:latin typeface="Arial" panose="020B0604020202020204" pitchFamily="34" charset="0"/>
                        </a:rPr>
                        <a:t>0</a:t>
                      </a:r>
                    </a:p>
                  </a:txBody>
                  <a:tcPr marL="6350" marR="6350" marT="6350" marB="0" anchor="ctr">
                    <a:lnL>
                      <a:noFill/>
                    </a:lnL>
                    <a:lnR>
                      <a:noFill/>
                    </a:lnR>
                    <a:lnT>
                      <a:noFill/>
                    </a:lnT>
                    <a:lnB>
                      <a:noFill/>
                    </a:lnB>
                  </a:tcPr>
                </a:tc>
                <a:tc>
                  <a:txBody>
                    <a:bodyPr/>
                    <a:lstStyle/>
                    <a:p>
                      <a:pPr algn="ctr" fontAlgn="ctr"/>
                      <a:r>
                        <a:rPr lang="en-US" sz="2000" b="0" i="0" u="none" strike="noStrike" dirty="0">
                          <a:effectLst/>
                          <a:latin typeface="Arial" panose="020B0604020202020204" pitchFamily="34" charset="0"/>
                        </a:rPr>
                        <a:t>0</a:t>
                      </a:r>
                    </a:p>
                  </a:txBody>
                  <a:tcPr marL="6350" marR="6350" marT="6350" marB="0" anchor="ctr">
                    <a:lnL>
                      <a:noFill/>
                    </a:lnL>
                    <a:lnR>
                      <a:noFill/>
                    </a:lnR>
                    <a:lnT>
                      <a:noFill/>
                    </a:lnT>
                    <a:lnB>
                      <a:noFill/>
                    </a:lnB>
                  </a:tcPr>
                </a:tc>
                <a:extLst>
                  <a:ext uri="{0D108BD9-81ED-4DB2-BD59-A6C34878D82A}">
                    <a16:rowId xmlns:a16="http://schemas.microsoft.com/office/drawing/2014/main" val="1817069856"/>
                  </a:ext>
                </a:extLst>
              </a:tr>
              <a:tr h="177961">
                <a:tc>
                  <a:txBody>
                    <a:bodyPr/>
                    <a:lstStyle/>
                    <a:p>
                      <a:pPr algn="ctr" fontAlgn="ctr"/>
                      <a:r>
                        <a:rPr lang="en-US" sz="2000" b="0" i="0" u="none" strike="noStrike" dirty="0">
                          <a:effectLst/>
                          <a:latin typeface="Calibri" panose="020F0502020204030204" pitchFamily="34" charset="0"/>
                        </a:rPr>
                        <a:t>5B</a:t>
                      </a:r>
                    </a:p>
                  </a:txBody>
                  <a:tcPr marL="6350" marR="6350" marT="6350" marB="0" anchor="ctr">
                    <a:lnL>
                      <a:noFill/>
                    </a:lnL>
                    <a:lnR>
                      <a:noFill/>
                    </a:lnR>
                    <a:lnT>
                      <a:noFill/>
                    </a:lnT>
                    <a:lnB>
                      <a:noFill/>
                    </a:lnB>
                  </a:tcPr>
                </a:tc>
                <a:tc>
                  <a:txBody>
                    <a:bodyPr/>
                    <a:lstStyle/>
                    <a:p>
                      <a:pPr algn="l" fontAlgn="ctr"/>
                      <a:r>
                        <a:rPr lang="en-US" sz="2000" b="0" i="0" u="none" strike="noStrike" dirty="0">
                          <a:effectLst/>
                          <a:latin typeface="Calibri" panose="020F0502020204030204" pitchFamily="34" charset="0"/>
                        </a:rPr>
                        <a:t>Contentious: Resolute–Oppositional–Negativistic (Passive‑aggressive)</a:t>
                      </a:r>
                    </a:p>
                  </a:txBody>
                  <a:tcPr marL="6350" marR="6350" marT="6350" marB="0" anchor="ctr">
                    <a:lnL>
                      <a:noFill/>
                    </a:lnL>
                    <a:lnR>
                      <a:noFill/>
                    </a:lnR>
                    <a:lnT>
                      <a:noFill/>
                    </a:lnT>
                    <a:lnB>
                      <a:noFill/>
                    </a:lnB>
                  </a:tcPr>
                </a:tc>
                <a:tc>
                  <a:txBody>
                    <a:bodyPr/>
                    <a:lstStyle/>
                    <a:p>
                      <a:pPr algn="ctr" fontAlgn="ctr"/>
                      <a:r>
                        <a:rPr lang="en-US" sz="2000" b="0" i="0" u="none" strike="noStrike" dirty="0">
                          <a:effectLst/>
                          <a:latin typeface="Arial" panose="020B0604020202020204" pitchFamily="34" charset="0"/>
                        </a:rPr>
                        <a:t>2</a:t>
                      </a:r>
                    </a:p>
                  </a:txBody>
                  <a:tcPr marL="6350" marR="6350" marT="6350" marB="0" anchor="ctr">
                    <a:lnL>
                      <a:noFill/>
                    </a:lnL>
                    <a:lnR>
                      <a:noFill/>
                    </a:lnR>
                    <a:lnT>
                      <a:noFill/>
                    </a:lnT>
                    <a:lnB>
                      <a:noFill/>
                    </a:lnB>
                  </a:tcPr>
                </a:tc>
                <a:tc>
                  <a:txBody>
                    <a:bodyPr/>
                    <a:lstStyle/>
                    <a:p>
                      <a:pPr algn="ctr" fontAlgn="ctr"/>
                      <a:r>
                        <a:rPr lang="en-US" sz="2000" b="0" i="0" u="none" strike="noStrike" dirty="0">
                          <a:effectLst/>
                          <a:latin typeface="Arial" panose="020B0604020202020204" pitchFamily="34" charset="0"/>
                        </a:rPr>
                        <a:t>2</a:t>
                      </a:r>
                    </a:p>
                  </a:txBody>
                  <a:tcPr marL="6350" marR="6350" marT="6350" marB="0" anchor="ctr">
                    <a:lnL>
                      <a:noFill/>
                    </a:lnL>
                    <a:lnR>
                      <a:noFill/>
                    </a:lnR>
                    <a:lnT>
                      <a:noFill/>
                    </a:lnT>
                    <a:lnB>
                      <a:noFill/>
                    </a:lnB>
                  </a:tcPr>
                </a:tc>
                <a:extLst>
                  <a:ext uri="{0D108BD9-81ED-4DB2-BD59-A6C34878D82A}">
                    <a16:rowId xmlns:a16="http://schemas.microsoft.com/office/drawing/2014/main" val="2406790332"/>
                  </a:ext>
                </a:extLst>
              </a:tr>
              <a:tr h="341373">
                <a:tc>
                  <a:txBody>
                    <a:bodyPr/>
                    <a:lstStyle/>
                    <a:p>
                      <a:pPr algn="ctr" fontAlgn="ctr"/>
                      <a:r>
                        <a:rPr lang="en-US" sz="2000" b="0" i="0" u="none" strike="noStrike" dirty="0">
                          <a:effectLst/>
                          <a:latin typeface="Calibri" panose="020F0502020204030204" pitchFamily="34" charset="0"/>
                        </a:rPr>
                        <a:t>6</a:t>
                      </a:r>
                    </a:p>
                  </a:txBody>
                  <a:tcPr marL="6350" marR="6350" marT="6350" marB="0" anchor="ctr">
                    <a:lnL>
                      <a:noFill/>
                    </a:lnL>
                    <a:lnR>
                      <a:noFill/>
                    </a:lnR>
                    <a:lnT>
                      <a:noFill/>
                    </a:lnT>
                    <a:lnB>
                      <a:noFill/>
                    </a:lnB>
                  </a:tcPr>
                </a:tc>
                <a:tc>
                  <a:txBody>
                    <a:bodyPr/>
                    <a:lstStyle/>
                    <a:p>
                      <a:pPr algn="l" fontAlgn="ctr"/>
                      <a:r>
                        <a:rPr lang="en-US" sz="2000" b="0" i="0" u="none" strike="noStrike" dirty="0">
                          <a:effectLst/>
                          <a:latin typeface="Calibri" panose="020F0502020204030204" pitchFamily="34" charset="0"/>
                        </a:rPr>
                        <a:t>Conscientious: Respectful–Dutiful–Compulsive (Obsessive‑compulsive)</a:t>
                      </a:r>
                    </a:p>
                  </a:txBody>
                  <a:tcPr marL="6350" marR="6350" marT="6350" marB="0" anchor="ctr">
                    <a:lnL>
                      <a:noFill/>
                    </a:lnL>
                    <a:lnR>
                      <a:noFill/>
                    </a:lnR>
                    <a:lnT>
                      <a:noFill/>
                    </a:lnT>
                    <a:lnB>
                      <a:noFill/>
                    </a:lnB>
                  </a:tcPr>
                </a:tc>
                <a:tc>
                  <a:txBody>
                    <a:bodyPr/>
                    <a:lstStyle/>
                    <a:p>
                      <a:pPr algn="ctr" fontAlgn="ctr"/>
                      <a:r>
                        <a:rPr lang="en-US" sz="2000" b="0" i="0" u="none" strike="noStrike" dirty="0">
                          <a:effectLst/>
                          <a:latin typeface="Arial" panose="020B0604020202020204" pitchFamily="34" charset="0"/>
                        </a:rPr>
                        <a:t>9</a:t>
                      </a:r>
                    </a:p>
                  </a:txBody>
                  <a:tcPr marL="6350" marR="6350" marT="6350" marB="0" anchor="ctr">
                    <a:lnL>
                      <a:noFill/>
                    </a:lnL>
                    <a:lnR>
                      <a:noFill/>
                    </a:lnR>
                    <a:lnT>
                      <a:noFill/>
                    </a:lnT>
                    <a:lnB>
                      <a:noFill/>
                    </a:lnB>
                  </a:tcPr>
                </a:tc>
                <a:tc>
                  <a:txBody>
                    <a:bodyPr/>
                    <a:lstStyle/>
                    <a:p>
                      <a:pPr algn="ctr" fontAlgn="ctr"/>
                      <a:r>
                        <a:rPr lang="en-US" sz="2000" b="0" i="0" u="none" strike="noStrike" dirty="0">
                          <a:effectLst/>
                          <a:latin typeface="Arial" panose="020B0604020202020204" pitchFamily="34" charset="0"/>
                        </a:rPr>
                        <a:t>19</a:t>
                      </a:r>
                    </a:p>
                  </a:txBody>
                  <a:tcPr marL="6350" marR="6350" marT="6350" marB="0" anchor="ctr">
                    <a:lnL>
                      <a:noFill/>
                    </a:lnL>
                    <a:lnR>
                      <a:noFill/>
                    </a:lnR>
                    <a:lnT>
                      <a:noFill/>
                    </a:lnT>
                    <a:lnB>
                      <a:noFill/>
                    </a:lnB>
                  </a:tcPr>
                </a:tc>
                <a:extLst>
                  <a:ext uri="{0D108BD9-81ED-4DB2-BD59-A6C34878D82A}">
                    <a16:rowId xmlns:a16="http://schemas.microsoft.com/office/drawing/2014/main" val="3438045802"/>
                  </a:ext>
                </a:extLst>
              </a:tr>
              <a:tr h="393540">
                <a:tc>
                  <a:txBody>
                    <a:bodyPr/>
                    <a:lstStyle/>
                    <a:p>
                      <a:pPr algn="ctr" fontAlgn="ctr"/>
                      <a:r>
                        <a:rPr lang="en-US" sz="2000" b="0" i="0" u="none" strike="noStrike" dirty="0">
                          <a:effectLst/>
                          <a:latin typeface="Calibri" panose="020F0502020204030204" pitchFamily="34" charset="0"/>
                        </a:rPr>
                        <a:t>7</a:t>
                      </a:r>
                    </a:p>
                  </a:txBody>
                  <a:tcPr marL="6350" marR="6350" marT="6350" marB="0" anchor="ctr">
                    <a:lnL>
                      <a:noFill/>
                    </a:lnL>
                    <a:lnR>
                      <a:noFill/>
                    </a:lnR>
                    <a:lnT>
                      <a:noFill/>
                    </a:lnT>
                    <a:lnB>
                      <a:noFill/>
                    </a:lnB>
                  </a:tcPr>
                </a:tc>
                <a:tc>
                  <a:txBody>
                    <a:bodyPr/>
                    <a:lstStyle/>
                    <a:p>
                      <a:pPr algn="l" fontAlgn="ctr"/>
                      <a:r>
                        <a:rPr lang="en-US" sz="2000" b="0" i="0" u="none" strike="noStrike" dirty="0">
                          <a:effectLst/>
                          <a:latin typeface="Calibri" panose="020F0502020204030204" pitchFamily="34" charset="0"/>
                        </a:rPr>
                        <a:t>Reticent: Circumspect–Inhibited–Withdrawn (Avoidant)</a:t>
                      </a:r>
                    </a:p>
                  </a:txBody>
                  <a:tcPr marL="6350" marR="6350" marT="6350" marB="0" anchor="ctr">
                    <a:lnL>
                      <a:noFill/>
                    </a:lnL>
                    <a:lnR>
                      <a:noFill/>
                    </a:lnR>
                    <a:lnT>
                      <a:noFill/>
                    </a:lnT>
                    <a:lnB>
                      <a:noFill/>
                    </a:lnB>
                  </a:tcPr>
                </a:tc>
                <a:tc>
                  <a:txBody>
                    <a:bodyPr/>
                    <a:lstStyle/>
                    <a:p>
                      <a:pPr algn="ctr" fontAlgn="ctr"/>
                      <a:r>
                        <a:rPr lang="en-US" sz="2000" b="0" i="0" u="none" strike="noStrike" dirty="0">
                          <a:effectLst/>
                          <a:latin typeface="Arial" panose="020B0604020202020204" pitchFamily="34" charset="0"/>
                        </a:rPr>
                        <a:t>2</a:t>
                      </a:r>
                    </a:p>
                  </a:txBody>
                  <a:tcPr marL="6350" marR="6350" marT="6350" marB="0" anchor="ctr">
                    <a:lnL>
                      <a:noFill/>
                    </a:lnL>
                    <a:lnR>
                      <a:noFill/>
                    </a:lnR>
                    <a:lnT>
                      <a:noFill/>
                    </a:lnT>
                    <a:lnB>
                      <a:noFill/>
                    </a:lnB>
                  </a:tcPr>
                </a:tc>
                <a:tc>
                  <a:txBody>
                    <a:bodyPr/>
                    <a:lstStyle/>
                    <a:p>
                      <a:pPr algn="ctr" fontAlgn="ctr"/>
                      <a:r>
                        <a:rPr lang="en-US" sz="2000" b="0" i="0" u="none" strike="noStrike" dirty="0">
                          <a:effectLst/>
                          <a:latin typeface="Arial" panose="020B0604020202020204" pitchFamily="34" charset="0"/>
                        </a:rPr>
                        <a:t>5</a:t>
                      </a:r>
                    </a:p>
                  </a:txBody>
                  <a:tcPr marL="6350" marR="6350" marT="6350" marB="0" anchor="ctr">
                    <a:lnL>
                      <a:noFill/>
                    </a:lnL>
                    <a:lnR>
                      <a:noFill/>
                    </a:lnR>
                    <a:lnT>
                      <a:noFill/>
                    </a:lnT>
                    <a:lnB>
                      <a:noFill/>
                    </a:lnB>
                  </a:tcPr>
                </a:tc>
                <a:extLst>
                  <a:ext uri="{0D108BD9-81ED-4DB2-BD59-A6C34878D82A}">
                    <a16:rowId xmlns:a16="http://schemas.microsoft.com/office/drawing/2014/main" val="1021558074"/>
                  </a:ext>
                </a:extLst>
              </a:tr>
              <a:tr h="275158">
                <a:tc>
                  <a:txBody>
                    <a:bodyPr/>
                    <a:lstStyle/>
                    <a:p>
                      <a:pPr algn="ctr" fontAlgn="ctr"/>
                      <a:r>
                        <a:rPr lang="en-US" sz="2000" b="0" i="0" u="none" strike="noStrike" dirty="0">
                          <a:effectLst/>
                          <a:latin typeface="Calibri" panose="020F0502020204030204" pitchFamily="34" charset="0"/>
                        </a:rPr>
                        <a:t>8</a:t>
                      </a:r>
                    </a:p>
                  </a:txBody>
                  <a:tcPr marL="6350" marR="6350" marT="6350" marB="0" anchor="ctr">
                    <a:lnL>
                      <a:noFill/>
                    </a:lnL>
                    <a:lnR>
                      <a:noFill/>
                    </a:lnR>
                    <a:lnT>
                      <a:noFill/>
                    </a:lnT>
                    <a:lnB>
                      <a:noFill/>
                    </a:lnB>
                  </a:tcPr>
                </a:tc>
                <a:tc>
                  <a:txBody>
                    <a:bodyPr/>
                    <a:lstStyle/>
                    <a:p>
                      <a:pPr algn="l" fontAlgn="ctr"/>
                      <a:r>
                        <a:rPr lang="en-US" sz="2000" b="0" i="0" u="none" strike="noStrike" dirty="0">
                          <a:effectLst/>
                          <a:latin typeface="Calibri" panose="020F0502020204030204" pitchFamily="34" charset="0"/>
                        </a:rPr>
                        <a:t>Retiring: Reserved–Aloof–Solitary (Schizoid)</a:t>
                      </a:r>
                    </a:p>
                  </a:txBody>
                  <a:tcPr marL="6350" marR="6350" marT="6350" marB="0" anchor="ctr">
                    <a:lnL>
                      <a:noFill/>
                    </a:lnL>
                    <a:lnR>
                      <a:noFill/>
                    </a:lnR>
                    <a:lnT>
                      <a:noFill/>
                    </a:lnT>
                    <a:lnB>
                      <a:noFill/>
                    </a:lnB>
                  </a:tcPr>
                </a:tc>
                <a:tc>
                  <a:txBody>
                    <a:bodyPr/>
                    <a:lstStyle/>
                    <a:p>
                      <a:pPr algn="ctr" fontAlgn="ctr"/>
                      <a:r>
                        <a:rPr lang="en-US" sz="2000" b="0" i="0" u="none" strike="noStrike" dirty="0">
                          <a:effectLst/>
                          <a:latin typeface="Arial" panose="020B0604020202020204" pitchFamily="34" charset="0"/>
                        </a:rPr>
                        <a:t>0</a:t>
                      </a:r>
                    </a:p>
                  </a:txBody>
                  <a:tcPr marL="6350" marR="6350" marT="6350" marB="0" anchor="ctr">
                    <a:lnL>
                      <a:noFill/>
                    </a:lnL>
                    <a:lnR>
                      <a:noFill/>
                    </a:lnR>
                    <a:lnT>
                      <a:noFill/>
                    </a:lnT>
                    <a:lnB>
                      <a:noFill/>
                    </a:lnB>
                  </a:tcPr>
                </a:tc>
                <a:tc>
                  <a:txBody>
                    <a:bodyPr/>
                    <a:lstStyle/>
                    <a:p>
                      <a:pPr algn="ctr" fontAlgn="ctr"/>
                      <a:r>
                        <a:rPr lang="en-US" sz="2000" b="0" i="0" u="none" strike="noStrike" dirty="0">
                          <a:effectLst/>
                          <a:latin typeface="Arial" panose="020B0604020202020204" pitchFamily="34" charset="0"/>
                        </a:rPr>
                        <a:t>0</a:t>
                      </a:r>
                    </a:p>
                  </a:txBody>
                  <a:tcPr marL="6350" marR="6350" marT="6350" marB="0" anchor="ctr">
                    <a:lnL>
                      <a:noFill/>
                    </a:lnL>
                    <a:lnR>
                      <a:noFill/>
                    </a:lnR>
                    <a:lnT>
                      <a:noFill/>
                    </a:lnT>
                    <a:lnB>
                      <a:noFill/>
                    </a:lnB>
                  </a:tcPr>
                </a:tc>
                <a:extLst>
                  <a:ext uri="{0D108BD9-81ED-4DB2-BD59-A6C34878D82A}">
                    <a16:rowId xmlns:a16="http://schemas.microsoft.com/office/drawing/2014/main" val="3070755214"/>
                  </a:ext>
                </a:extLst>
              </a:tr>
              <a:tr h="275158">
                <a:tc>
                  <a:txBody>
                    <a:bodyPr/>
                    <a:lstStyle/>
                    <a:p>
                      <a:pPr algn="ctr" fontAlgn="ctr"/>
                      <a:r>
                        <a:rPr lang="en-US" sz="2000" b="0" i="0" u="none" strike="noStrike" dirty="0">
                          <a:effectLst/>
                          <a:latin typeface="Calibri" panose="020F0502020204030204" pitchFamily="34" charset="0"/>
                        </a:rPr>
                        <a:t>  </a:t>
                      </a:r>
                    </a:p>
                  </a:txBody>
                  <a:tcPr marL="6350" marR="6350" marT="6350" marB="0" anchor="ctr">
                    <a:lnL>
                      <a:noFill/>
                    </a:lnL>
                    <a:lnR>
                      <a:noFill/>
                    </a:lnR>
                    <a:lnT>
                      <a:noFill/>
                    </a:lnT>
                    <a:lnB>
                      <a:noFill/>
                    </a:lnB>
                  </a:tcPr>
                </a:tc>
                <a:tc>
                  <a:txBody>
                    <a:bodyPr/>
                    <a:lstStyle/>
                    <a:p>
                      <a:pPr algn="l" fontAlgn="ctr"/>
                      <a:r>
                        <a:rPr lang="en-US" sz="2000" b="1" i="1" u="none" strike="noStrike" dirty="0">
                          <a:effectLst/>
                          <a:latin typeface="Calibri" panose="020F0502020204030204" pitchFamily="34" charset="0"/>
                        </a:rPr>
                        <a:t>Subtotal for basic personality scales</a:t>
                      </a:r>
                    </a:p>
                  </a:txBody>
                  <a:tcPr marL="6350" marR="6350" marT="6350" marB="0" anchor="ctr">
                    <a:lnL>
                      <a:noFill/>
                    </a:lnL>
                    <a:lnR>
                      <a:noFill/>
                    </a:lnR>
                    <a:lnT>
                      <a:noFill/>
                    </a:lnT>
                    <a:lnB>
                      <a:noFill/>
                    </a:lnB>
                  </a:tcPr>
                </a:tc>
                <a:tc>
                  <a:txBody>
                    <a:bodyPr/>
                    <a:lstStyle/>
                    <a:p>
                      <a:pPr algn="ctr" fontAlgn="ctr"/>
                      <a:r>
                        <a:rPr lang="en-US" sz="2000" b="1" i="1" u="none" strike="noStrike" dirty="0">
                          <a:effectLst/>
                          <a:latin typeface="Calibri" panose="020F0502020204030204" pitchFamily="34" charset="0"/>
                        </a:rPr>
                        <a:t>47</a:t>
                      </a:r>
                    </a:p>
                  </a:txBody>
                  <a:tcPr marL="6350" marR="6350" marT="6350" marB="0" anchor="ctr">
                    <a:lnL>
                      <a:noFill/>
                    </a:lnL>
                    <a:lnR>
                      <a:noFill/>
                    </a:lnR>
                    <a:lnT>
                      <a:noFill/>
                    </a:lnT>
                    <a:lnB>
                      <a:noFill/>
                    </a:lnB>
                  </a:tcPr>
                </a:tc>
                <a:tc>
                  <a:txBody>
                    <a:bodyPr/>
                    <a:lstStyle/>
                    <a:p>
                      <a:pPr algn="ctr" fontAlgn="ctr"/>
                      <a:r>
                        <a:rPr lang="en-US" sz="2000" b="1" i="1" u="none" strike="noStrike" dirty="0">
                          <a:effectLst/>
                          <a:latin typeface="Calibri" panose="020F0502020204030204" pitchFamily="34" charset="0"/>
                        </a:rPr>
                        <a:t>78</a:t>
                      </a:r>
                    </a:p>
                  </a:txBody>
                  <a:tcPr marL="6350" marR="6350" marT="6350" marB="0" anchor="ctr">
                    <a:lnL>
                      <a:noFill/>
                    </a:lnL>
                    <a:lnR>
                      <a:noFill/>
                    </a:lnR>
                    <a:lnT>
                      <a:noFill/>
                    </a:lnT>
                    <a:lnB>
                      <a:noFill/>
                    </a:lnB>
                  </a:tcPr>
                </a:tc>
                <a:extLst>
                  <a:ext uri="{0D108BD9-81ED-4DB2-BD59-A6C34878D82A}">
                    <a16:rowId xmlns:a16="http://schemas.microsoft.com/office/drawing/2014/main" val="2998739976"/>
                  </a:ext>
                </a:extLst>
              </a:tr>
              <a:tr h="275158">
                <a:tc>
                  <a:txBody>
                    <a:bodyPr/>
                    <a:lstStyle/>
                    <a:p>
                      <a:pPr algn="ctr" fontAlgn="ctr"/>
                      <a:r>
                        <a:rPr lang="en-US" sz="2000" b="0" i="0" u="none" strike="noStrike" dirty="0">
                          <a:effectLst/>
                          <a:latin typeface="Calibri" panose="020F0502020204030204" pitchFamily="34" charset="0"/>
                        </a:rPr>
                        <a:t>9</a:t>
                      </a:r>
                    </a:p>
                  </a:txBody>
                  <a:tcPr marL="6350" marR="6350" marT="6350" marB="0" anchor="ctr">
                    <a:lnL>
                      <a:noFill/>
                    </a:lnL>
                    <a:lnR>
                      <a:noFill/>
                    </a:lnR>
                    <a:lnT>
                      <a:noFill/>
                    </a:lnT>
                    <a:lnB>
                      <a:noFill/>
                    </a:lnB>
                  </a:tcPr>
                </a:tc>
                <a:tc>
                  <a:txBody>
                    <a:bodyPr/>
                    <a:lstStyle/>
                    <a:p>
                      <a:pPr algn="l" fontAlgn="ctr"/>
                      <a:r>
                        <a:rPr lang="en-US" sz="2000" b="0" i="0" u="none" strike="noStrike" dirty="0">
                          <a:effectLst/>
                          <a:latin typeface="Calibri" panose="020F0502020204030204" pitchFamily="34" charset="0"/>
                        </a:rPr>
                        <a:t>Distrusting: Suspicious–Paranoid (Paranoid)</a:t>
                      </a:r>
                    </a:p>
                  </a:txBody>
                  <a:tcPr marL="6350" marR="6350" marT="6350" marB="0" anchor="ctr">
                    <a:lnL>
                      <a:noFill/>
                    </a:lnL>
                    <a:lnR>
                      <a:noFill/>
                    </a:lnR>
                    <a:lnT>
                      <a:noFill/>
                    </a:lnT>
                    <a:lnB>
                      <a:noFill/>
                    </a:lnB>
                  </a:tcPr>
                </a:tc>
                <a:tc>
                  <a:txBody>
                    <a:bodyPr/>
                    <a:lstStyle/>
                    <a:p>
                      <a:pPr algn="ctr" fontAlgn="ctr"/>
                      <a:r>
                        <a:rPr lang="en-US" sz="2000" b="0" i="0" u="none" strike="noStrike" dirty="0">
                          <a:effectLst/>
                          <a:latin typeface="Arial" panose="020B0604020202020204" pitchFamily="34" charset="0"/>
                        </a:rPr>
                        <a:t>8</a:t>
                      </a:r>
                    </a:p>
                  </a:txBody>
                  <a:tcPr marL="6350" marR="6350" marT="6350" marB="0" anchor="ctr">
                    <a:lnL>
                      <a:noFill/>
                    </a:lnL>
                    <a:lnR>
                      <a:noFill/>
                    </a:lnR>
                    <a:lnT>
                      <a:noFill/>
                    </a:lnT>
                    <a:lnB>
                      <a:noFill/>
                    </a:lnB>
                  </a:tcPr>
                </a:tc>
                <a:tc>
                  <a:txBody>
                    <a:bodyPr/>
                    <a:lstStyle/>
                    <a:p>
                      <a:pPr algn="ctr" fontAlgn="ctr"/>
                      <a:r>
                        <a:rPr lang="en-US" sz="2000" b="0" i="0" u="none" strike="noStrike" dirty="0">
                          <a:effectLst/>
                          <a:latin typeface="Arial" panose="020B0604020202020204" pitchFamily="34" charset="0"/>
                        </a:rPr>
                        <a:t>12</a:t>
                      </a:r>
                    </a:p>
                  </a:txBody>
                  <a:tcPr marL="6350" marR="6350" marT="6350" marB="0" anchor="ctr">
                    <a:lnL>
                      <a:noFill/>
                    </a:lnL>
                    <a:lnR>
                      <a:noFill/>
                    </a:lnR>
                    <a:lnT>
                      <a:noFill/>
                    </a:lnT>
                    <a:lnB>
                      <a:noFill/>
                    </a:lnB>
                  </a:tcPr>
                </a:tc>
                <a:extLst>
                  <a:ext uri="{0D108BD9-81ED-4DB2-BD59-A6C34878D82A}">
                    <a16:rowId xmlns:a16="http://schemas.microsoft.com/office/drawing/2014/main" val="428396728"/>
                  </a:ext>
                </a:extLst>
              </a:tr>
              <a:tr h="275158">
                <a:tc>
                  <a:txBody>
                    <a:bodyPr/>
                    <a:lstStyle/>
                    <a:p>
                      <a:pPr algn="ctr" fontAlgn="ctr"/>
                      <a:r>
                        <a:rPr lang="en-US" sz="2000" b="0" i="0" u="none" strike="noStrike" dirty="0">
                          <a:effectLst/>
                          <a:latin typeface="Calibri" panose="020F0502020204030204" pitchFamily="34" charset="0"/>
                        </a:rPr>
                        <a:t>0</a:t>
                      </a:r>
                    </a:p>
                  </a:txBody>
                  <a:tcPr marL="6350" marR="6350" marT="6350" marB="0" anchor="ctr">
                    <a:lnL>
                      <a:noFill/>
                    </a:lnL>
                    <a:lnR>
                      <a:noFill/>
                    </a:lnR>
                    <a:lnT>
                      <a:noFill/>
                    </a:lnT>
                    <a:lnB>
                      <a:noFill/>
                    </a:lnB>
                  </a:tcPr>
                </a:tc>
                <a:tc>
                  <a:txBody>
                    <a:bodyPr/>
                    <a:lstStyle/>
                    <a:p>
                      <a:pPr algn="l" fontAlgn="ctr"/>
                      <a:r>
                        <a:rPr lang="en-US" sz="2000" b="0" i="0" u="none" strike="noStrike" dirty="0">
                          <a:effectLst/>
                          <a:latin typeface="Calibri" panose="020F0502020204030204" pitchFamily="34" charset="0"/>
                        </a:rPr>
                        <a:t>Erratic: Unstable–Borderline (Borderline)</a:t>
                      </a:r>
                    </a:p>
                  </a:txBody>
                  <a:tcPr marL="6350" marR="6350" marT="6350" marB="0" anchor="ctr">
                    <a:lnL>
                      <a:noFill/>
                    </a:lnL>
                    <a:lnR>
                      <a:noFill/>
                    </a:lnR>
                    <a:lnT>
                      <a:noFill/>
                    </a:lnT>
                    <a:lnB>
                      <a:noFill/>
                    </a:lnB>
                  </a:tcPr>
                </a:tc>
                <a:tc>
                  <a:txBody>
                    <a:bodyPr/>
                    <a:lstStyle/>
                    <a:p>
                      <a:pPr algn="ctr" fontAlgn="ctr"/>
                      <a:r>
                        <a:rPr lang="en-US" sz="2000" b="0" i="0" u="none" strike="noStrike" dirty="0">
                          <a:effectLst/>
                          <a:latin typeface="Arial" panose="020B0604020202020204" pitchFamily="34" charset="0"/>
                        </a:rPr>
                        <a:t>0</a:t>
                      </a:r>
                    </a:p>
                  </a:txBody>
                  <a:tcPr marL="6350" marR="6350" marT="6350" marB="0" anchor="ctr">
                    <a:lnL>
                      <a:noFill/>
                    </a:lnL>
                    <a:lnR>
                      <a:noFill/>
                    </a:lnR>
                    <a:lnT>
                      <a:noFill/>
                    </a:lnT>
                    <a:lnB>
                      <a:noFill/>
                    </a:lnB>
                  </a:tcPr>
                </a:tc>
                <a:tc>
                  <a:txBody>
                    <a:bodyPr/>
                    <a:lstStyle/>
                    <a:p>
                      <a:pPr algn="ctr" fontAlgn="ctr"/>
                      <a:r>
                        <a:rPr lang="en-US" sz="2000" b="0" i="0" u="none" strike="noStrike" dirty="0">
                          <a:effectLst/>
                          <a:latin typeface="Arial" panose="020B0604020202020204" pitchFamily="34" charset="0"/>
                        </a:rPr>
                        <a:t>0</a:t>
                      </a:r>
                    </a:p>
                  </a:txBody>
                  <a:tcPr marL="6350" marR="6350" marT="6350" marB="0" anchor="ctr">
                    <a:lnL>
                      <a:noFill/>
                    </a:lnL>
                    <a:lnR>
                      <a:noFill/>
                    </a:lnR>
                    <a:lnT>
                      <a:noFill/>
                    </a:lnT>
                    <a:lnB>
                      <a:noFill/>
                    </a:lnB>
                  </a:tcPr>
                </a:tc>
                <a:extLst>
                  <a:ext uri="{0D108BD9-81ED-4DB2-BD59-A6C34878D82A}">
                    <a16:rowId xmlns:a16="http://schemas.microsoft.com/office/drawing/2014/main" val="3473594967"/>
                  </a:ext>
                </a:extLst>
              </a:tr>
              <a:tr h="275158">
                <a:tc>
                  <a:txBody>
                    <a:bodyPr/>
                    <a:lstStyle/>
                    <a:p>
                      <a:pPr algn="ctr" fontAlgn="ctr"/>
                      <a:r>
                        <a:rPr lang="en-US" sz="2000" b="0" i="0" u="none" strike="noStrike" dirty="0">
                          <a:effectLst/>
                          <a:latin typeface="Arial" panose="020B0604020202020204" pitchFamily="34" charset="0"/>
                        </a:rPr>
                        <a:t> </a:t>
                      </a:r>
                    </a:p>
                  </a:txBody>
                  <a:tcPr marL="6350" marR="6350" marT="635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2000" b="1" i="1" u="none" strike="noStrike" dirty="0">
                          <a:effectLst/>
                          <a:latin typeface="Calibri" panose="020F0502020204030204" pitchFamily="34" charset="0"/>
                        </a:rPr>
                        <a:t>Full-scale total</a:t>
                      </a:r>
                    </a:p>
                  </a:txBody>
                  <a:tcPr marL="6350" marR="6350" marT="635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2000" b="1" i="1" u="none" strike="noStrike" dirty="0">
                          <a:effectLst/>
                          <a:latin typeface="Calibri" panose="020F0502020204030204" pitchFamily="34" charset="0"/>
                        </a:rPr>
                        <a:t>55</a:t>
                      </a:r>
                    </a:p>
                  </a:txBody>
                  <a:tcPr marL="6350" marR="6350" marT="635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2000" b="1" i="1" u="none" strike="noStrike" dirty="0">
                          <a:effectLst/>
                          <a:latin typeface="Calibri" panose="020F0502020204030204" pitchFamily="34" charset="0"/>
                        </a:rPr>
                        <a:t>90</a:t>
                      </a:r>
                    </a:p>
                  </a:txBody>
                  <a:tcPr marL="6350" marR="6350" marT="635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18879922"/>
                  </a:ext>
                </a:extLst>
              </a:tr>
            </a:tbl>
          </a:graphicData>
        </a:graphic>
      </p:graphicFrame>
    </p:spTree>
    <p:extLst>
      <p:ext uri="{BB962C8B-B14F-4D97-AF65-F5344CB8AC3E}">
        <p14:creationId xmlns:p14="http://schemas.microsoft.com/office/powerpoint/2010/main" val="39051545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grpSp>
          <p:nvGrpSpPr>
            <p:cNvPr id="2" name="组合 1"/>
            <p:cNvGrpSpPr/>
            <p:nvPr userDrawn="1"/>
          </p:nvGrpSpPr>
          <p:grpSpPr>
            <a:xfrm>
              <a:off x="0" y="0"/>
              <a:ext cx="19200" cy="10800"/>
              <a:chOff x="0" y="0"/>
              <a:chExt cx="19200" cy="10800"/>
            </a:xfrm>
          </p:grpSpPr>
          <p:sp>
            <p:nvSpPr>
              <p:cNvPr id="10" name="流程图: 手动输入 9"/>
              <p:cNvSpPr/>
              <p:nvPr userDrawn="1"/>
            </p:nvSpPr>
            <p:spPr>
              <a:xfrm rot="16200000" flipV="1">
                <a:off x="1377" y="-1377"/>
                <a:ext cx="10800" cy="13554"/>
              </a:xfrm>
              <a:prstGeom prst="flowChartManualInp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思源黑体 CN Normal" panose="020B0400000000000000" charset="-122"/>
                </a:endParaRPr>
              </a:p>
            </p:txBody>
          </p:sp>
          <p:sp>
            <p:nvSpPr>
              <p:cNvPr id="11" name="流程图: 手动输入 20"/>
              <p:cNvSpPr/>
              <p:nvPr userDrawn="1"/>
            </p:nvSpPr>
            <p:spPr>
              <a:xfrm rot="16200000" flipH="1">
                <a:off x="7114" y="-1286"/>
                <a:ext cx="10800" cy="13373"/>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1" fmla="*/ 0 w 10000"/>
                  <a:gd name="connsiteY0-2" fmla="*/ 3616 h 10000"/>
                  <a:gd name="connsiteX1-3" fmla="*/ 10000 w 10000"/>
                  <a:gd name="connsiteY1-4" fmla="*/ 0 h 10000"/>
                  <a:gd name="connsiteX2-5" fmla="*/ 10000 w 10000"/>
                  <a:gd name="connsiteY2-6" fmla="*/ 10000 h 10000"/>
                  <a:gd name="connsiteX3-7" fmla="*/ 0 w 10000"/>
                  <a:gd name="connsiteY3-8" fmla="*/ 10000 h 10000"/>
                  <a:gd name="connsiteX4-9" fmla="*/ 0 w 10000"/>
                  <a:gd name="connsiteY4-10" fmla="*/ 3616 h 10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10000">
                    <a:moveTo>
                      <a:pt x="0" y="3616"/>
                    </a:moveTo>
                    <a:lnTo>
                      <a:pt x="10000" y="0"/>
                    </a:lnTo>
                    <a:lnTo>
                      <a:pt x="10000" y="10000"/>
                    </a:lnTo>
                    <a:lnTo>
                      <a:pt x="0" y="10000"/>
                    </a:lnTo>
                    <a:lnTo>
                      <a:pt x="0" y="3616"/>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思源黑体 CN Normal" panose="020B0400000000000000" charset="-122"/>
                </a:endParaRPr>
              </a:p>
            </p:txBody>
          </p:sp>
        </p:grpSp>
        <p:sp>
          <p:nvSpPr>
            <p:cNvPr id="12" name="矩形 11"/>
            <p:cNvSpPr/>
            <p:nvPr userDrawn="1"/>
          </p:nvSpPr>
          <p:spPr>
            <a:xfrm>
              <a:off x="390" y="330"/>
              <a:ext cx="18495" cy="10170"/>
            </a:xfrm>
            <a:prstGeom prst="rect">
              <a:avLst/>
            </a:prstGeom>
            <a:pattFill prst="wdUpDiag">
              <a:fgClr>
                <a:srgbClr val="F8FCFE"/>
              </a:fgClr>
              <a:bgClr>
                <a:schemeClr val="bg1"/>
              </a:bgClr>
            </a:patt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思源黑体 CN Normal" panose="020B0400000000000000" charset="-122"/>
              </a:endParaRPr>
            </a:p>
          </p:txBody>
        </p:sp>
      </p:grpSp>
      <p:sp>
        <p:nvSpPr>
          <p:cNvPr id="28" name="矩形 27"/>
          <p:cNvSpPr/>
          <p:nvPr/>
        </p:nvSpPr>
        <p:spPr>
          <a:xfrm>
            <a:off x="3234931" y="376205"/>
            <a:ext cx="5739456" cy="707886"/>
          </a:xfrm>
          <a:prstGeom prst="rect">
            <a:avLst/>
          </a:prstGeom>
        </p:spPr>
        <p:txBody>
          <a:bodyPr wrap="none">
            <a:spAutoFit/>
          </a:bodyPr>
          <a:lstStyle/>
          <a:p>
            <a:pPr algn="ctr"/>
            <a:r>
              <a:rPr lang="en-US" altLang="zh-CN" sz="4000" b="1" dirty="0">
                <a:solidFill>
                  <a:schemeClr val="accent1"/>
                </a:solidFill>
                <a:latin typeface="Calibri" panose="020F0502020204030204" pitchFamily="34" charset="0"/>
                <a:ea typeface="思源黑体 CN Normal" panose="020B0400000000000000" charset="-122"/>
                <a:cs typeface="Calibri" panose="020F0502020204030204" pitchFamily="34" charset="0"/>
              </a:rPr>
              <a:t>MIDC Profile for Xi Jinping</a:t>
            </a:r>
            <a:endParaRPr lang="zh-CN" altLang="en-US" sz="4000" b="1" dirty="0">
              <a:solidFill>
                <a:schemeClr val="accent1"/>
              </a:solidFill>
              <a:latin typeface="Calibri" panose="020F0502020204030204" pitchFamily="34" charset="0"/>
              <a:ea typeface="思源黑体 CN Normal" panose="020B0400000000000000" charset="-122"/>
              <a:cs typeface="Calibri" panose="020F0502020204030204" pitchFamily="34" charset="0"/>
            </a:endParaRPr>
          </a:p>
        </p:txBody>
      </p:sp>
      <p:graphicFrame>
        <p:nvGraphicFramePr>
          <p:cNvPr id="15" name="Chart 14">
            <a:extLst>
              <a:ext uri="{FF2B5EF4-FFF2-40B4-BE49-F238E27FC236}">
                <a16:creationId xmlns:a16="http://schemas.microsoft.com/office/drawing/2014/main" id="{0EDF58EA-096D-4A10-89A3-DC9412C51734}"/>
              </a:ext>
            </a:extLst>
          </p:cNvPr>
          <p:cNvGraphicFramePr>
            <a:graphicFrameLocks/>
          </p:cNvGraphicFramePr>
          <p:nvPr>
            <p:extLst>
              <p:ext uri="{D42A27DB-BD31-4B8C-83A1-F6EECF244321}">
                <p14:modId xmlns:p14="http://schemas.microsoft.com/office/powerpoint/2010/main" val="3693684358"/>
              </p:ext>
            </p:extLst>
          </p:nvPr>
        </p:nvGraphicFramePr>
        <p:xfrm>
          <a:off x="1261642" y="1169043"/>
          <a:ext cx="9931080" cy="5312752"/>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4B6C77D1-22AD-4010-B363-7CA5ACB6CBEC"/>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SCORM_ENDPOINT" val="&lt;endpoint&gt;&lt;enable&gt;0&lt;/enable&gt;&lt;lrs&gt;http://&lt;/lrs&gt;&lt;auth&gt;0&lt;/auth&gt;&lt;login&gt;&lt;/login&gt;&lt;password&gt;&lt;/password&gt;&lt;key&gt;&lt;/key&gt;&lt;name&gt;&lt;/name&gt;&lt;email&gt;&lt;/email&gt;&lt;/endpoint&gt;&#10;"/>
  <p:tag name="ISPRING_PRESENTATION_TITLE" val="25480"/>
</p:tagLst>
</file>

<file path=ppt/theme/theme1.xml><?xml version="1.0" encoding="utf-8"?>
<a:theme xmlns:a="http://schemas.openxmlformats.org/drawingml/2006/main" name="Office 主题​​">
  <a:themeElements>
    <a:clrScheme name="Custom 3">
      <a:dk1>
        <a:srgbClr val="25282B"/>
      </a:dk1>
      <a:lt1>
        <a:sysClr val="window" lastClr="FFFFFF"/>
      </a:lt1>
      <a:dk2>
        <a:srgbClr val="25282B"/>
      </a:dk2>
      <a:lt2>
        <a:srgbClr val="E7E6E6"/>
      </a:lt2>
      <a:accent1>
        <a:srgbClr val="23466E"/>
      </a:accent1>
      <a:accent2>
        <a:srgbClr val="C8322D"/>
      </a:accent2>
      <a:accent3>
        <a:srgbClr val="23466E"/>
      </a:accent3>
      <a:accent4>
        <a:srgbClr val="C8322D"/>
      </a:accent4>
      <a:accent5>
        <a:srgbClr val="23466E"/>
      </a:accent5>
      <a:accent6>
        <a:srgbClr val="C8322D"/>
      </a:accent6>
      <a:hlink>
        <a:srgbClr val="23466E"/>
      </a:hlink>
      <a:folHlink>
        <a:srgbClr val="C8322D"/>
      </a:folHlink>
    </a:clrScheme>
    <a:fontScheme name="2016中文版通用字体">
      <a:majorFont>
        <a:latin typeface="Montserrat Medium"/>
        <a:ea typeface="方正兰亭粗黑简体"/>
        <a:cs typeface=""/>
      </a:majorFont>
      <a:minorFont>
        <a:latin typeface="Montserrat ExtraLight"/>
        <a:ea typeface="方正兰亭黑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2813</TotalTime>
  <Words>2978</Words>
  <Application>Microsoft Office PowerPoint</Application>
  <PresentationFormat>Widescreen</PresentationFormat>
  <Paragraphs>357</Paragraphs>
  <Slides>18</Slides>
  <Notes>18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Calibri</vt:lpstr>
      <vt:lpstr>Montserrat Medium</vt:lpstr>
      <vt:lpstr>思源黑体 CN Normal</vt:lpstr>
      <vt:lpstr>Arial</vt:lpstr>
      <vt:lpstr>Montserrat ExtraLight</vt:lpstr>
      <vt:lpstr>FontAwesome</vt:lpstr>
      <vt:lpstr>Campton Light DEMO</vt:lpstr>
      <vt:lpstr>等线</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Aubrey Immelman, PhD</Manager>
  <Company>CSB/SJU - Unit for the Study of Personality in Politics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Personality Profile and Leadership Style of China’s President Xi Jinping</dc:title>
  <dc:subject>ISPP 2021</dc:subject>
  <dc:creator>Teddy Chen &amp; Aubrey Immelman</dc:creator>
  <cp:keywords>Xi Jinping, 习近平, Chinese politics, political psychology, personality in politics, personality profiling, personality traits, political leadership, leadership style, leadership trait analysis, psychological assessment, personality assessment, Millon Inventory of Diagnostic Criteria, MIDC</cp:keywords>
  <dc:description>Presented at the 44th Annual Meeting of the International Society of Political Psychology, July 2021.</dc:description>
  <cp:lastModifiedBy>Immelman, Aubrey</cp:lastModifiedBy>
  <cp:revision>197</cp:revision>
  <dcterms:created xsi:type="dcterms:W3CDTF">2016-10-21T01:13:00Z</dcterms:created>
  <dcterms:modified xsi:type="dcterms:W3CDTF">2024-01-04T17:43:32Z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2052-11.1.0.8597</vt:lpwstr>
  </property>
</Properties>
</file>